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760" r:id="rId2"/>
    <p:sldMasterId id="2147483763" r:id="rId3"/>
  </p:sldMasterIdLst>
  <p:notesMasterIdLst>
    <p:notesMasterId r:id="rId25"/>
  </p:notesMasterIdLst>
  <p:handoutMasterIdLst>
    <p:handoutMasterId r:id="rId26"/>
  </p:handoutMasterIdLst>
  <p:sldIdLst>
    <p:sldId id="283" r:id="rId4"/>
    <p:sldId id="262"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99FF66"/>
    <a:srgbClr val="3DC4D8"/>
    <a:srgbClr val="FDEE17"/>
    <a:srgbClr val="3BDBC2"/>
    <a:srgbClr val="2B928C"/>
    <a:srgbClr val="F77462"/>
    <a:srgbClr val="E4DD9C"/>
    <a:srgbClr val="A2D39C"/>
    <a:srgbClr val="EAF0AC"/>
    <a:srgbClr val="617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15" autoAdjust="0"/>
    <p:restoredTop sz="68858" autoAdjust="0"/>
  </p:normalViewPr>
  <p:slideViewPr>
    <p:cSldViewPr>
      <p:cViewPr varScale="1">
        <p:scale>
          <a:sx n="89" d="100"/>
          <a:sy n="89" d="100"/>
        </p:scale>
        <p:origin x="1962" y="492"/>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245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hyperlink" Target="mailto:alashcraft@gmail.com" TargetMode="External"/><Relationship Id="rId5" Type="http://schemas.openxmlformats.org/officeDocument/2006/relationships/image" Target="../media/image21.svg"/><Relationship Id="rId4"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5" Type="http://schemas.openxmlformats.org/officeDocument/2006/relationships/hyperlink" Target="mailto:alashcraft@gmail.com" TargetMode="External"/><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4CF6F-216F-4088-B831-DC48D85A8FC8}"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13EDD9C-9480-4546-A61B-B7EC9E4F270C}">
      <dgm:prSet/>
      <dgm:spPr/>
      <dgm:t>
        <a:bodyPr/>
        <a:lstStyle/>
        <a:p>
          <a:r>
            <a:rPr lang="en-US"/>
            <a:t>Thank you!</a:t>
          </a:r>
        </a:p>
      </dgm:t>
    </dgm:pt>
    <dgm:pt modelId="{BED4AF00-398C-4248-98B1-32CE848AB2B9}" type="parTrans" cxnId="{FB6006D2-487C-4F89-AB64-490C43581D2B}">
      <dgm:prSet/>
      <dgm:spPr/>
      <dgm:t>
        <a:bodyPr/>
        <a:lstStyle/>
        <a:p>
          <a:endParaRPr lang="en-US"/>
        </a:p>
      </dgm:t>
    </dgm:pt>
    <dgm:pt modelId="{79197AEE-603F-4F4E-91AB-40E5A467FB8F}" type="sibTrans" cxnId="{FB6006D2-487C-4F89-AB64-490C43581D2B}">
      <dgm:prSet/>
      <dgm:spPr/>
      <dgm:t>
        <a:bodyPr/>
        <a:lstStyle/>
        <a:p>
          <a:endParaRPr lang="en-US"/>
        </a:p>
      </dgm:t>
    </dgm:pt>
    <dgm:pt modelId="{6098B79C-6260-49B8-AC82-3CD610AC7215}">
      <dgm:prSet/>
      <dgm:spPr/>
      <dgm:t>
        <a:bodyPr/>
        <a:lstStyle/>
        <a:p>
          <a:r>
            <a:rPr lang="en-US"/>
            <a:t>Contact: </a:t>
          </a:r>
          <a:r>
            <a:rPr lang="en-US">
              <a:hlinkClick xmlns:r="http://schemas.openxmlformats.org/officeDocument/2006/relationships" r:id="rId1"/>
            </a:rPr>
            <a:t>alashcraft@gmail.com</a:t>
          </a:r>
          <a:endParaRPr lang="en-US"/>
        </a:p>
      </dgm:t>
    </dgm:pt>
    <dgm:pt modelId="{C5AB867B-E08E-4FF7-BE9C-3B9B87043CCC}" type="parTrans" cxnId="{27E1ECDE-9FDD-4C8D-93DA-E8B037F14085}">
      <dgm:prSet/>
      <dgm:spPr/>
      <dgm:t>
        <a:bodyPr/>
        <a:lstStyle/>
        <a:p>
          <a:endParaRPr lang="en-US"/>
        </a:p>
      </dgm:t>
    </dgm:pt>
    <dgm:pt modelId="{A06A6997-194E-404C-BF46-63938C775435}" type="sibTrans" cxnId="{27E1ECDE-9FDD-4C8D-93DA-E8B037F14085}">
      <dgm:prSet/>
      <dgm:spPr/>
      <dgm:t>
        <a:bodyPr/>
        <a:lstStyle/>
        <a:p>
          <a:endParaRPr lang="en-US"/>
        </a:p>
      </dgm:t>
    </dgm:pt>
    <dgm:pt modelId="{5C961106-C85A-4B7B-B955-F9B2933290D4}" type="pres">
      <dgm:prSet presAssocID="{8B54CF6F-216F-4088-B831-DC48D85A8FC8}" presName="root" presStyleCnt="0">
        <dgm:presLayoutVars>
          <dgm:dir/>
          <dgm:resizeHandles val="exact"/>
        </dgm:presLayoutVars>
      </dgm:prSet>
      <dgm:spPr/>
    </dgm:pt>
    <dgm:pt modelId="{0D4CCBE2-0B7B-4FB1-93E4-AE83B15A2D51}" type="pres">
      <dgm:prSet presAssocID="{E13EDD9C-9480-4546-A61B-B7EC9E4F270C}" presName="compNode" presStyleCnt="0"/>
      <dgm:spPr/>
    </dgm:pt>
    <dgm:pt modelId="{4E9C7018-5DB4-417B-9C28-29C26F5E8063}" type="pres">
      <dgm:prSet presAssocID="{E13EDD9C-9480-4546-A61B-B7EC9E4F270C}"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unglasses Face with Solid Fill"/>
        </a:ext>
      </dgm:extLst>
    </dgm:pt>
    <dgm:pt modelId="{F5DE4539-DFB3-4016-9CA9-B8127F5986B7}" type="pres">
      <dgm:prSet presAssocID="{E13EDD9C-9480-4546-A61B-B7EC9E4F270C}" presName="spaceRect" presStyleCnt="0"/>
      <dgm:spPr/>
    </dgm:pt>
    <dgm:pt modelId="{3408D149-E14C-4ABB-A816-A03BD5B696B4}" type="pres">
      <dgm:prSet presAssocID="{E13EDD9C-9480-4546-A61B-B7EC9E4F270C}" presName="textRect" presStyleLbl="revTx" presStyleIdx="0" presStyleCnt="2">
        <dgm:presLayoutVars>
          <dgm:chMax val="1"/>
          <dgm:chPref val="1"/>
        </dgm:presLayoutVars>
      </dgm:prSet>
      <dgm:spPr/>
    </dgm:pt>
    <dgm:pt modelId="{BB84CB33-74E0-4752-AEB6-FABF4DCA1047}" type="pres">
      <dgm:prSet presAssocID="{79197AEE-603F-4F4E-91AB-40E5A467FB8F}" presName="sibTrans" presStyleCnt="0"/>
      <dgm:spPr/>
    </dgm:pt>
    <dgm:pt modelId="{BFF0E51C-BA6D-480F-94DA-7B1C8575C204}" type="pres">
      <dgm:prSet presAssocID="{6098B79C-6260-49B8-AC82-3CD610AC7215}" presName="compNode" presStyleCnt="0"/>
      <dgm:spPr/>
    </dgm:pt>
    <dgm:pt modelId="{1B562E01-8DDF-4EC6-815A-B2D84FB9B180}" type="pres">
      <dgm:prSet presAssocID="{6098B79C-6260-49B8-AC82-3CD610AC7215}"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mail"/>
        </a:ext>
      </dgm:extLst>
    </dgm:pt>
    <dgm:pt modelId="{6BF157D2-065B-4646-B39B-C68C0EE171AA}" type="pres">
      <dgm:prSet presAssocID="{6098B79C-6260-49B8-AC82-3CD610AC7215}" presName="spaceRect" presStyleCnt="0"/>
      <dgm:spPr/>
    </dgm:pt>
    <dgm:pt modelId="{89F867C5-4AA0-428D-A714-4F7E993FB62B}" type="pres">
      <dgm:prSet presAssocID="{6098B79C-6260-49B8-AC82-3CD610AC7215}" presName="textRect" presStyleLbl="revTx" presStyleIdx="1" presStyleCnt="2">
        <dgm:presLayoutVars>
          <dgm:chMax val="1"/>
          <dgm:chPref val="1"/>
        </dgm:presLayoutVars>
      </dgm:prSet>
      <dgm:spPr/>
    </dgm:pt>
  </dgm:ptLst>
  <dgm:cxnLst>
    <dgm:cxn modelId="{0DDE143C-BF35-4636-9190-525BECEA9040}" type="presOf" srcId="{6098B79C-6260-49B8-AC82-3CD610AC7215}" destId="{89F867C5-4AA0-428D-A714-4F7E993FB62B}" srcOrd="0" destOrd="0" presId="urn:microsoft.com/office/officeart/2018/2/layout/IconLabelList"/>
    <dgm:cxn modelId="{46304599-2241-4BF9-825F-F5E51A5C7BFC}" type="presOf" srcId="{8B54CF6F-216F-4088-B831-DC48D85A8FC8}" destId="{5C961106-C85A-4B7B-B955-F9B2933290D4}" srcOrd="0" destOrd="0" presId="urn:microsoft.com/office/officeart/2018/2/layout/IconLabelList"/>
    <dgm:cxn modelId="{44AB46A8-0E40-4985-9802-F2714A73B3DD}" type="presOf" srcId="{E13EDD9C-9480-4546-A61B-B7EC9E4F270C}" destId="{3408D149-E14C-4ABB-A816-A03BD5B696B4}" srcOrd="0" destOrd="0" presId="urn:microsoft.com/office/officeart/2018/2/layout/IconLabelList"/>
    <dgm:cxn modelId="{FB6006D2-487C-4F89-AB64-490C43581D2B}" srcId="{8B54CF6F-216F-4088-B831-DC48D85A8FC8}" destId="{E13EDD9C-9480-4546-A61B-B7EC9E4F270C}" srcOrd="0" destOrd="0" parTransId="{BED4AF00-398C-4248-98B1-32CE848AB2B9}" sibTransId="{79197AEE-603F-4F4E-91AB-40E5A467FB8F}"/>
    <dgm:cxn modelId="{27E1ECDE-9FDD-4C8D-93DA-E8B037F14085}" srcId="{8B54CF6F-216F-4088-B831-DC48D85A8FC8}" destId="{6098B79C-6260-49B8-AC82-3CD610AC7215}" srcOrd="1" destOrd="0" parTransId="{C5AB867B-E08E-4FF7-BE9C-3B9B87043CCC}" sibTransId="{A06A6997-194E-404C-BF46-63938C775435}"/>
    <dgm:cxn modelId="{B540EA99-4087-4A99-BB89-E5A296AD8D57}" type="presParOf" srcId="{5C961106-C85A-4B7B-B955-F9B2933290D4}" destId="{0D4CCBE2-0B7B-4FB1-93E4-AE83B15A2D51}" srcOrd="0" destOrd="0" presId="urn:microsoft.com/office/officeart/2018/2/layout/IconLabelList"/>
    <dgm:cxn modelId="{778EA957-0559-402E-94A3-278A7180CC38}" type="presParOf" srcId="{0D4CCBE2-0B7B-4FB1-93E4-AE83B15A2D51}" destId="{4E9C7018-5DB4-417B-9C28-29C26F5E8063}" srcOrd="0" destOrd="0" presId="urn:microsoft.com/office/officeart/2018/2/layout/IconLabelList"/>
    <dgm:cxn modelId="{A186C38D-610A-4E19-BE77-93CA91BB60C0}" type="presParOf" srcId="{0D4CCBE2-0B7B-4FB1-93E4-AE83B15A2D51}" destId="{F5DE4539-DFB3-4016-9CA9-B8127F5986B7}" srcOrd="1" destOrd="0" presId="urn:microsoft.com/office/officeart/2018/2/layout/IconLabelList"/>
    <dgm:cxn modelId="{003C73FA-9774-44C3-A797-AEB047A4E319}" type="presParOf" srcId="{0D4CCBE2-0B7B-4FB1-93E4-AE83B15A2D51}" destId="{3408D149-E14C-4ABB-A816-A03BD5B696B4}" srcOrd="2" destOrd="0" presId="urn:microsoft.com/office/officeart/2018/2/layout/IconLabelList"/>
    <dgm:cxn modelId="{60B43C51-4DDF-4ADA-A8B2-A31DD36257FF}" type="presParOf" srcId="{5C961106-C85A-4B7B-B955-F9B2933290D4}" destId="{BB84CB33-74E0-4752-AEB6-FABF4DCA1047}" srcOrd="1" destOrd="0" presId="urn:microsoft.com/office/officeart/2018/2/layout/IconLabelList"/>
    <dgm:cxn modelId="{E32CA761-D2C9-4E23-96E7-B20E827DE791}" type="presParOf" srcId="{5C961106-C85A-4B7B-B955-F9B2933290D4}" destId="{BFF0E51C-BA6D-480F-94DA-7B1C8575C204}" srcOrd="2" destOrd="0" presId="urn:microsoft.com/office/officeart/2018/2/layout/IconLabelList"/>
    <dgm:cxn modelId="{A0B8EE37-3DD8-4061-BFF6-54C7BC474156}" type="presParOf" srcId="{BFF0E51C-BA6D-480F-94DA-7B1C8575C204}" destId="{1B562E01-8DDF-4EC6-815A-B2D84FB9B180}" srcOrd="0" destOrd="0" presId="urn:microsoft.com/office/officeart/2018/2/layout/IconLabelList"/>
    <dgm:cxn modelId="{28A59CC8-9C75-4B1E-B2E1-15EDD4944E78}" type="presParOf" srcId="{BFF0E51C-BA6D-480F-94DA-7B1C8575C204}" destId="{6BF157D2-065B-4646-B39B-C68C0EE171AA}" srcOrd="1" destOrd="0" presId="urn:microsoft.com/office/officeart/2018/2/layout/IconLabelList"/>
    <dgm:cxn modelId="{87EABF25-4C3F-46BE-8A98-8D7A19EB235D}" type="presParOf" srcId="{BFF0E51C-BA6D-480F-94DA-7B1C8575C204}" destId="{89F867C5-4AA0-428D-A714-4F7E993FB6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C7018-5DB4-417B-9C28-29C26F5E8063}">
      <dsp:nvSpPr>
        <dsp:cNvPr id="0" name=""/>
        <dsp:cNvSpPr/>
      </dsp:nvSpPr>
      <dsp:spPr>
        <a:xfrm>
          <a:off x="1246645" y="68342"/>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8D149-E14C-4ABB-A816-A03BD5B696B4}">
      <dsp:nvSpPr>
        <dsp:cNvPr id="0" name=""/>
        <dsp:cNvSpPr/>
      </dsp:nvSpPr>
      <dsp:spPr>
        <a:xfrm>
          <a:off x="426802"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Thank you!</a:t>
          </a:r>
        </a:p>
      </dsp:txBody>
      <dsp:txXfrm>
        <a:off x="426802" y="1773811"/>
        <a:ext cx="2981250" cy="720000"/>
      </dsp:txXfrm>
    </dsp:sp>
    <dsp:sp modelId="{1B562E01-8DDF-4EC6-815A-B2D84FB9B180}">
      <dsp:nvSpPr>
        <dsp:cNvPr id="0" name=""/>
        <dsp:cNvSpPr/>
      </dsp:nvSpPr>
      <dsp:spPr>
        <a:xfrm>
          <a:off x="4749614" y="68342"/>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F867C5-4AA0-428D-A714-4F7E993FB62B}">
      <dsp:nvSpPr>
        <dsp:cNvPr id="0" name=""/>
        <dsp:cNvSpPr/>
      </dsp:nvSpPr>
      <dsp:spPr>
        <a:xfrm>
          <a:off x="3929770" y="177381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Contact: </a:t>
          </a:r>
          <a:r>
            <a:rPr lang="en-US" sz="2400" kern="1200">
              <a:hlinkClick xmlns:r="http://schemas.openxmlformats.org/officeDocument/2006/relationships" r:id="rId5"/>
            </a:rPr>
            <a:t>alashcraft@gmail.com</a:t>
          </a:r>
          <a:endParaRPr lang="en-US" sz="2400" kern="1200"/>
        </a:p>
      </dsp:txBody>
      <dsp:txXfrm>
        <a:off x="3929770" y="1773811"/>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 Microsoft HQ 2024</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For those who don’t know me, 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17 years.</a:t>
            </a:r>
          </a:p>
          <a:p>
            <a:endParaRPr lang="en-US" dirty="0"/>
          </a:p>
          <a:p>
            <a:r>
              <a:rPr lang="en-US" dirty="0"/>
              <a:t>I’ve also written three books in the last four years, two editions of Learn </a:t>
            </a:r>
            <a:r>
              <a:rPr lang="en-US" dirty="0" err="1"/>
              <a:t>WinUI</a:t>
            </a:r>
            <a:r>
              <a:rPr lang="en-US" dirty="0"/>
              <a:t> 3 and a book on parallel programming with .NET. You can find them all on Amazon. Just search for my name.</a:t>
            </a:r>
          </a:p>
          <a:p>
            <a:endParaRPr lang="en-US" dirty="0"/>
          </a:p>
          <a:p>
            <a:r>
              <a:rPr lang="en-US" dirty="0"/>
              <a:t>Writing those books led me to a full-time career in writing. I joined Microsoft about two and a half years ago as a content developer. I write documentation, training modules, and code samples on Microsoft Learn, working on the Windows developer docs team. There, I help write and maintain the docs for Windows client apps and APIs.</a:t>
            </a:r>
          </a:p>
          <a:p>
            <a:r>
              <a:rPr lang="en-US" dirty="0"/>
              <a:t>	I have another session after lunch about my work as a content developer and how anyone can contribute to the open-source docs on Learn with GitHub Issues and PRs.</a:t>
            </a:r>
          </a:p>
          <a:p>
            <a:endParaRPr lang="en-US" dirty="0"/>
          </a:p>
          <a:p>
            <a:r>
              <a:rPr lang="en-US" dirty="0"/>
              <a:t>And… in my spare time, I’m also a conference organizer.</a:t>
            </a:r>
          </a:p>
        </p:txBody>
      </p:sp>
    </p:spTree>
    <p:extLst>
      <p:ext uri="{BB962C8B-B14F-4D97-AF65-F5344CB8AC3E}">
        <p14:creationId xmlns:p14="http://schemas.microsoft.com/office/powerpoint/2010/main" val="1857746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&lt;10:05&gt;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a:t>
            </a:r>
            <a:r>
              <a:rPr lang="en-US" dirty="0" err="1"/>
              <a:t>WinUI</a:t>
            </a:r>
            <a:r>
              <a:rPr lang="en-US" dirty="0"/>
              <a:t> 2 controls. They’re both only getting critical security updates and bug fixes.</a:t>
            </a:r>
          </a:p>
          <a:p>
            <a:endParaRPr lang="en-US" dirty="0"/>
          </a:p>
          <a:p>
            <a:r>
              <a:rPr lang="en-US" dirty="0"/>
              <a:t>While .NET Native is small and fast, it’s also aging. With UWP,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a:t>
            </a:r>
            <a:r>
              <a:rPr lang="en-US" dirty="0" err="1"/>
              <a:t>WinUI</a:t>
            </a:r>
            <a:r>
              <a:rPr lang="en-US" dirty="0"/>
              <a:t>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a:t>
            </a:r>
          </a:p>
          <a:p>
            <a:endParaRPr lang="en-US" dirty="0"/>
          </a:p>
          <a:p>
            <a:r>
              <a:rPr lang="en-US" dirty="0"/>
              <a:t>Finally, UWP versions are tied to Windows SDK versions. We’ll see how </a:t>
            </a:r>
            <a:r>
              <a:rPr lang="en-US" dirty="0" err="1"/>
              <a:t>WinUI</a:t>
            </a:r>
            <a:r>
              <a:rPr lang="en-US" dirty="0"/>
              <a:t> separated itself from this dependency on the Windows SDK.</a:t>
            </a:r>
          </a:p>
          <a:p>
            <a:endParaRPr lang="en-US" dirty="0"/>
          </a:p>
          <a:p>
            <a:r>
              <a:rPr lang="en-US" dirty="0"/>
              <a:t>Let’s take a very quick look at the UWP Shopping List app.</a:t>
            </a:r>
          </a:p>
          <a:p>
            <a:endParaRPr lang="en-US" dirty="0"/>
          </a:p>
        </p:txBody>
      </p:sp>
    </p:spTree>
    <p:extLst>
      <p:ext uri="{BB962C8B-B14F-4D97-AF65-F5344CB8AC3E}">
        <p14:creationId xmlns:p14="http://schemas.microsoft.com/office/powerpoint/2010/main" val="88634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a:t>
            </a:r>
            <a:r>
              <a:rPr lang="en-US" dirty="0" err="1"/>
              <a:t>WinUI</a:t>
            </a:r>
            <a:r>
              <a:rPr lang="en-US" dirty="0"/>
              <a:t>…</a:t>
            </a:r>
          </a:p>
          <a:p>
            <a:endParaRPr lang="en-US" dirty="0"/>
          </a:p>
          <a:p>
            <a:r>
              <a:rPr lang="en-US" dirty="0" err="1"/>
              <a:t>WinUI</a:t>
            </a:r>
            <a:r>
              <a:rPr lang="en-US" dirty="0"/>
              <a:t> is the UI component of the Windows App SDK. The UI framework is technically called </a:t>
            </a:r>
            <a:r>
              <a:rPr lang="en-US" dirty="0" err="1"/>
              <a:t>WinUI</a:t>
            </a:r>
            <a:r>
              <a:rPr lang="en-US" dirty="0"/>
              <a:t> 3, but with </a:t>
            </a:r>
            <a:r>
              <a:rPr lang="en-US" dirty="0" err="1"/>
              <a:t>WinUI</a:t>
            </a:r>
            <a:r>
              <a:rPr lang="en-US" dirty="0"/>
              <a:t> 2 becoming a legacy product, the team is leaning into using simply </a:t>
            </a:r>
            <a:r>
              <a:rPr lang="en-US" dirty="0" err="1"/>
              <a:t>WinUI</a:t>
            </a:r>
            <a:r>
              <a:rPr lang="en-US" dirty="0"/>
              <a:t>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a:t>
            </a:r>
            <a:r>
              <a:rPr lang="en-US" dirty="0" err="1"/>
              <a:t>WinUI</a:t>
            </a:r>
            <a:r>
              <a:rPr lang="en-US" dirty="0"/>
              <a:t>.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will lay the groundwork for some new controls coming in 1.7 including Inking controls, </a:t>
            </a:r>
            <a:r>
              <a:rPr lang="en-US" dirty="0" err="1"/>
              <a:t>TableView</a:t>
            </a:r>
            <a:r>
              <a:rPr lang="en-US" dirty="0"/>
              <a:t>, and cross-process Islands. It’s also bringing C# Native AOT (ahead-of-time compiling) for faster startup times and smaller memory footprints. We’ll get to some other feature requests on the roadmap on the next slide.</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a:t>
            </a:r>
            <a:r>
              <a:rPr lang="en-US" dirty="0" err="1"/>
              <a:t>WinUI</a:t>
            </a:r>
            <a:r>
              <a:rPr lang="en-US" dirty="0"/>
              <a:t> with the Windows Community Toolkit and .NET Community Toolkit. You can read more about leveraging them in my </a:t>
            </a:r>
            <a:r>
              <a:rPr lang="en-US" dirty="0" err="1"/>
              <a:t>WinUI</a:t>
            </a:r>
            <a:r>
              <a:rPr lang="en-US" dirty="0"/>
              <a:t> 3 book.</a:t>
            </a:r>
          </a:p>
          <a:p>
            <a:endParaRPr lang="en-US" dirty="0"/>
          </a:p>
          <a:p>
            <a:r>
              <a:rPr lang="en-US" dirty="0"/>
              <a:t>Finally, Microsoft is really positioning </a:t>
            </a:r>
            <a:r>
              <a:rPr lang="en-US" dirty="0" err="1"/>
              <a:t>WinUI</a:t>
            </a:r>
            <a:r>
              <a:rPr lang="en-US" dirty="0"/>
              <a:t> as the top choice for developers to build the best apps for Windows. You can see that commitment in their partnerships with Apple &amp; Adobe to bring high profile, first-class apps to Windows.</a:t>
            </a:r>
          </a:p>
          <a:p>
            <a:endParaRPr lang="en-US" dirty="0"/>
          </a:p>
        </p:txBody>
      </p:sp>
    </p:spTree>
    <p:extLst>
      <p:ext uri="{BB962C8B-B14F-4D97-AF65-F5344CB8AC3E}">
        <p14:creationId xmlns:p14="http://schemas.microsoft.com/office/powerpoint/2010/main" val="2182244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a:t>
            </a:r>
            <a:r>
              <a:rPr lang="en-US" dirty="0" err="1"/>
              <a:t>WinUI</a:t>
            </a:r>
            <a:r>
              <a:rPr lang="en-US" dirty="0"/>
              <a:t>. Honestly,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To this point, it hasn’t made it onto the public roadmap, and it requires partnering with the Visual Studio team to develop the feature.</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a:t>
            </a:r>
            <a:r>
              <a:rPr lang="en-US" dirty="0" err="1"/>
              <a:t>WinUI</a:t>
            </a:r>
            <a:r>
              <a:rPr lang="en-US" dirty="0"/>
              <a:t> developers. Right now, we have to debug the app and rely on XAML Hot Reload to experiment with UI changes.</a:t>
            </a:r>
          </a:p>
          <a:p>
            <a:endParaRPr lang="en-US" dirty="0"/>
          </a:p>
          <a:p>
            <a:r>
              <a:rPr lang="en-US" dirty="0"/>
              <a:t>Next, </a:t>
            </a:r>
            <a:r>
              <a:rPr lang="en-US" dirty="0" err="1"/>
              <a:t>WinUI</a:t>
            </a:r>
            <a:r>
              <a:rPr lang="en-US" dirty="0"/>
              <a:t>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a:t>
            </a:r>
            <a:r>
              <a:rPr lang="en-US" dirty="0" err="1"/>
              <a:t>WinUI</a:t>
            </a:r>
            <a:r>
              <a:rPr lang="en-US" dirty="0"/>
              <a:t>, you’ll have to leave the Xbox and HoloLens support behind. </a:t>
            </a:r>
            <a:r>
              <a:rPr lang="en-US" dirty="0" err="1"/>
              <a:t>WinUI</a:t>
            </a:r>
            <a:r>
              <a:rPr lang="en-US" dirty="0"/>
              <a:t> is Windows desktop only, unless you’re using something like Uno Platform.</a:t>
            </a:r>
          </a:p>
          <a:p>
            <a:endParaRPr lang="en-US" dirty="0"/>
          </a:p>
          <a:p>
            <a:r>
              <a:rPr lang="en-US" dirty="0"/>
              <a:t>Finally, another highly requested feature on the team’s GitHub repo is data validation for </a:t>
            </a:r>
            <a:r>
              <a:rPr lang="en-US" dirty="0" err="1"/>
              <a:t>WinUI</a:t>
            </a:r>
            <a:r>
              <a:rPr lang="en-US" dirty="0"/>
              <a:t> controls. This one could make it into the framework eventually, as there was an implementation started while </a:t>
            </a:r>
            <a:r>
              <a:rPr lang="en-US" dirty="0" err="1"/>
              <a:t>WinUI</a:t>
            </a:r>
            <a:r>
              <a:rPr lang="en-US" dirty="0"/>
              <a:t> 3’s first release was still in preview. If you have a copy of my </a:t>
            </a:r>
            <a:r>
              <a:rPr lang="en-US" dirty="0" err="1"/>
              <a:t>WinUI</a:t>
            </a:r>
            <a:r>
              <a:rPr lang="en-US" dirty="0"/>
              <a:t> book, I added data validation to an app using a workaround that’s easy to add to your own apps.</a:t>
            </a:r>
          </a:p>
          <a:p>
            <a:endParaRPr lang="en-US" dirty="0"/>
          </a:p>
          <a:p>
            <a:r>
              <a:rPr lang="en-US" dirty="0"/>
              <a:t>Now let’s look at the </a:t>
            </a:r>
            <a:r>
              <a:rPr lang="en-US" dirty="0" err="1"/>
              <a:t>WinUI</a:t>
            </a:r>
            <a:r>
              <a:rPr lang="en-US" dirty="0"/>
              <a:t> app. This one has a basic MVVM implementation.</a:t>
            </a:r>
          </a:p>
          <a:p>
            <a:endParaRPr lang="en-US" dirty="0"/>
          </a:p>
        </p:txBody>
      </p:sp>
    </p:spTree>
    <p:extLst>
      <p:ext uri="{BB962C8B-B14F-4D97-AF65-F5344CB8AC3E}">
        <p14:creationId xmlns:p14="http://schemas.microsoft.com/office/powerpoint/2010/main" val="1568557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a:t>
            </a:r>
            <a:r>
              <a:rPr lang="en-US" dirty="0" err="1"/>
              <a:t>WinUI</a:t>
            </a:r>
            <a:r>
              <a:rPr lang="en-US" dirty="0"/>
              <a:t>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a:t>
            </a:r>
            <a:r>
              <a:rPr lang="en-US" dirty="0" err="1"/>
              <a:t>WinUI</a:t>
            </a:r>
            <a:r>
              <a:rPr lang="en-US" dirty="0"/>
              <a:t> app under the covers. So, the MAUI team is dependent on the </a:t>
            </a:r>
            <a:r>
              <a:rPr lang="en-US" dirty="0" err="1"/>
              <a:t>WinUI</a:t>
            </a:r>
            <a:r>
              <a:rPr lang="en-US" dirty="0"/>
              <a:t> team for any native Windows controls to be available. Having the Map control now available in </a:t>
            </a:r>
            <a:r>
              <a:rPr lang="en-US" dirty="0" err="1"/>
              <a:t>WinUI</a:t>
            </a:r>
            <a:r>
              <a:rPr lang="en-US" dirty="0"/>
              <a:t>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Tree>
    <p:extLst>
      <p:ext uri="{BB962C8B-B14F-4D97-AF65-F5344CB8AC3E}">
        <p14:creationId xmlns:p14="http://schemas.microsoft.com/office/powerpoint/2010/main" val="224227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a:t>
            </a:r>
            <a:r>
              <a:rPr lang="en-US" dirty="0" err="1"/>
              <a:t>WinUI</a:t>
            </a:r>
            <a:r>
              <a:rPr lang="en-US" dirty="0"/>
              <a:t>,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8 is fast, any kind of abstraction like MAUI or Flutter is going to be less performant than building native apps.</a:t>
            </a:r>
          </a:p>
          <a:p>
            <a:endParaRPr lang="en-US" dirty="0"/>
          </a:p>
          <a:p>
            <a:r>
              <a:rPr lang="en-US" dirty="0"/>
              <a:t>Let’s look at the .NET MAUI shopping list app for Windows.</a:t>
            </a:r>
          </a:p>
        </p:txBody>
      </p:sp>
    </p:spTree>
    <p:extLst>
      <p:ext uri="{BB962C8B-B14F-4D97-AF65-F5344CB8AC3E}">
        <p14:creationId xmlns:p14="http://schemas.microsoft.com/office/powerpoint/2010/main" val="173884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p:txBody>
      </p:sp>
    </p:spTree>
    <p:extLst>
      <p:ext uri="{BB962C8B-B14F-4D97-AF65-F5344CB8AC3E}">
        <p14:creationId xmlns:p14="http://schemas.microsoft.com/office/powerpoint/2010/main" val="274022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a:t>
            </a:r>
            <a:r>
              <a:rPr lang="en-US" dirty="0" err="1"/>
              <a:t>WinUI</a:t>
            </a:r>
            <a:r>
              <a:rPr lang="en-US" dirty="0"/>
              <a:t> option.</a:t>
            </a:r>
          </a:p>
          <a:p>
            <a:endParaRPr lang="en-US" dirty="0"/>
          </a:p>
          <a:p>
            <a:r>
              <a:rPr lang="en-US" dirty="0" err="1"/>
              <a:t>WinUI</a:t>
            </a:r>
            <a:r>
              <a:rPr lang="en-US" dirty="0"/>
              <a:t> Uno project code is nearly identical to </a:t>
            </a:r>
            <a:r>
              <a:rPr lang="en-US" dirty="0" err="1"/>
              <a:t>WinUI</a:t>
            </a:r>
            <a:r>
              <a:rPr lang="en-US" dirty="0"/>
              <a:t> code. I created an Uno app for my book by creating an Uno Platform project with their new project wizard and copy/pasting my </a:t>
            </a:r>
            <a:r>
              <a:rPr lang="en-US" dirty="0" err="1"/>
              <a:t>WinUI</a:t>
            </a:r>
            <a:r>
              <a:rPr lang="en-US" dirty="0"/>
              <a:t>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p:txBody>
      </p:sp>
    </p:spTree>
    <p:extLst>
      <p:ext uri="{BB962C8B-B14F-4D97-AF65-F5344CB8AC3E}">
        <p14:creationId xmlns:p14="http://schemas.microsoft.com/office/powerpoint/2010/main" val="798588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a:t>
            </a:r>
            <a:r>
              <a:rPr lang="en-US" dirty="0" err="1"/>
              <a:t>WinUI</a:t>
            </a:r>
            <a:r>
              <a:rPr lang="en-US" dirty="0"/>
              <a:t>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a:t>
            </a:r>
            <a:r>
              <a:rPr lang="en-US" dirty="0" err="1"/>
              <a:t>WinUI</a:t>
            </a:r>
            <a:r>
              <a:rPr lang="en-US" dirty="0"/>
              <a:t> shopping list app.</a:t>
            </a:r>
          </a:p>
          <a:p>
            <a:endParaRPr lang="en-US" dirty="0"/>
          </a:p>
          <a:p>
            <a:r>
              <a:rPr lang="en-US" dirty="0"/>
              <a:t>If there’s time, we’ll bring up the new project wizard to look at the options there.</a:t>
            </a:r>
          </a:p>
          <a:p>
            <a:endParaRPr lang="en-US" dirty="0"/>
          </a:p>
        </p:txBody>
      </p:sp>
    </p:spTree>
    <p:extLst>
      <p:ext uri="{BB962C8B-B14F-4D97-AF65-F5344CB8AC3E}">
        <p14:creationId xmlns:p14="http://schemas.microsoft.com/office/powerpoint/2010/main" val="1979878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a:t>
            </a:r>
            <a:r>
              <a:rPr lang="en-US" dirty="0" err="1"/>
              <a:t>WinUI</a:t>
            </a:r>
            <a:r>
              <a:rPr lang="en-US" dirty="0"/>
              <a:t> for native Windows apps. For cross platform .NET development, you’ll typically go with .NET MAUI. For the reasons to use WPF and </a:t>
            </a:r>
            <a:r>
              <a:rPr lang="en-US" dirty="0" err="1"/>
              <a:t>WinUI</a:t>
            </a:r>
            <a:r>
              <a:rPr lang="en-US" dirty="0"/>
              <a:t>, you should watch the “Navigating Win32 App Development with </a:t>
            </a:r>
            <a:r>
              <a:rPr lang="en-US" dirty="0" err="1"/>
              <a:t>WinUI</a:t>
            </a:r>
            <a:r>
              <a:rPr lang="en-US" dirty="0"/>
              <a:t> and WPF” session from Microsoft Build. These two slide images are from that slide deck. I have the link to a GitHub page with links to several sessions and other resources from Microsoft’s </a:t>
            </a:r>
            <a:r>
              <a:rPr lang="en-US" dirty="0" err="1"/>
              <a:t>WinUI</a:t>
            </a:r>
            <a:r>
              <a:rPr lang="en-US" dirty="0"/>
              <a:t> team in my GitHub folder for this presentation. The next </a:t>
            </a:r>
            <a:r>
              <a:rPr lang="en-US"/>
              <a:t>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a:t>
            </a:r>
            <a:r>
              <a:rPr lang="en-US" dirty="0" err="1"/>
              <a:t>WinUI</a:t>
            </a:r>
            <a:r>
              <a:rPr lang="en-US" dirty="0"/>
              <a:t>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Tree>
    <p:extLst>
      <p:ext uri="{BB962C8B-B14F-4D97-AF65-F5344CB8AC3E}">
        <p14:creationId xmlns:p14="http://schemas.microsoft.com/office/powerpoint/2010/main" val="2245655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t>
            </a:r>
            <a:r>
              <a:rPr lang="en-US" dirty="0" err="1"/>
              <a:t>alvinashcraft</a:t>
            </a:r>
            <a:r>
              <a:rPr lang="en-US" dirty="0"/>
              <a:t>/speaking), along with a larger list of links and the two Visual Studio solutions I used today.</a:t>
            </a:r>
          </a:p>
          <a:p>
            <a:endParaRPr lang="en-US" dirty="0"/>
          </a:p>
          <a:p>
            <a:endParaRPr lang="en-US" dirty="0"/>
          </a:p>
        </p:txBody>
      </p:sp>
    </p:spTree>
    <p:extLst>
      <p:ext uri="{BB962C8B-B14F-4D97-AF65-F5344CB8AC3E}">
        <p14:creationId xmlns:p14="http://schemas.microsoft.com/office/powerpoint/2010/main" val="157338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today’s agenda.</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very basic shopping list app that loads some sample data. Each app shares the same code to generate the sample data. You can add more items, mark them as purchased or remove them from your list. We’ll see the similarities and differences, and you’ll see that I’m probably not cut out to be a UI designer, no matter which framework I use.</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a:p>
            <a:endParaRPr lang="en-US" dirty="0"/>
          </a:p>
          <a:p>
            <a:endParaRPr lang="en-US" dirty="0"/>
          </a:p>
        </p:txBody>
      </p:sp>
    </p:spTree>
    <p:extLst>
      <p:ext uri="{BB962C8B-B14F-4D97-AF65-F5344CB8AC3E}">
        <p14:creationId xmlns:p14="http://schemas.microsoft.com/office/powerpoint/2010/main" val="2369405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dirty="0"/>
              <a:t>If you have questions or want to chat later, this is where you can find me this week. I’ll also have copies of my Learn </a:t>
            </a:r>
            <a:r>
              <a:rPr lang="en-US" dirty="0" err="1"/>
              <a:t>WinUI</a:t>
            </a:r>
            <a:r>
              <a:rPr lang="en-US" dirty="0"/>
              <a:t> 3 book to give away at the Tuesday and Thursday receptions. Find me at the Microsoft Learn table.</a:t>
            </a:r>
          </a:p>
          <a:p>
            <a:endParaRPr lang="en-US" dirty="0"/>
          </a:p>
          <a:p>
            <a:endParaRPr lang="en-US" dirty="0"/>
          </a:p>
        </p:txBody>
      </p:sp>
    </p:spTree>
    <p:extLst>
      <p:ext uri="{BB962C8B-B14F-4D97-AF65-F5344CB8AC3E}">
        <p14:creationId xmlns:p14="http://schemas.microsoft.com/office/powerpoint/2010/main" val="3667002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timeline of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a:t>
            </a:r>
          </a:p>
          <a:p>
            <a:endParaRPr lang="en-US" dirty="0"/>
          </a:p>
          <a:p>
            <a:r>
              <a:rPr lang="en-US" dirty="0"/>
              <a:t>2021 gave use two new options for Windows apps, </a:t>
            </a:r>
            <a:r>
              <a:rPr lang="en-US" dirty="0" err="1"/>
              <a:t>WinUI</a:t>
            </a:r>
            <a:r>
              <a:rPr lang="en-US" dirty="0"/>
              <a:t> 3 (and the Windows App SDK) and Blazor Hybrid apps. </a:t>
            </a:r>
            <a:r>
              <a:rPr lang="en-US" dirty="0" err="1"/>
              <a:t>WinUI</a:t>
            </a:r>
            <a:r>
              <a:rPr lang="en-US" dirty="0"/>
              <a:t>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a:p>
            <a:r>
              <a:rPr lang="en-US" dirty="0"/>
              <a:t>If we had more time, we could also talk about some non-.NET options like Flutter, React Native for Windows, and Electron.</a:t>
            </a:r>
          </a:p>
          <a:p>
            <a:endParaRPr lang="en-US" dirty="0"/>
          </a:p>
        </p:txBody>
      </p:sp>
    </p:spTree>
    <p:extLst>
      <p:ext uri="{BB962C8B-B14F-4D97-AF65-F5344CB8AC3E}">
        <p14:creationId xmlns:p14="http://schemas.microsoft.com/office/powerpoint/2010/main" val="4035616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a:t>
            </a:r>
            <a:r>
              <a:rPr lang="en-US" dirty="0" err="1"/>
              <a:t>WinUI</a:t>
            </a:r>
            <a:r>
              <a:rPr lang="en-US" dirty="0"/>
              <a:t>. Microsoft and some key partners like Apple and Adobe have been using </a:t>
            </a:r>
            <a:r>
              <a:rPr lang="en-US" dirty="0" err="1"/>
              <a:t>WinUI</a:t>
            </a:r>
            <a:r>
              <a:rPr lang="en-US" dirty="0"/>
              <a:t>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a:t>
            </a:r>
            <a:r>
              <a:rPr lang="en-US" dirty="0" err="1"/>
              <a:t>WinUI</a:t>
            </a:r>
            <a:r>
              <a:rPr lang="en-US" dirty="0"/>
              <a:t>. Adobe’s </a:t>
            </a:r>
            <a:r>
              <a:rPr lang="en-US" dirty="0" err="1"/>
              <a:t>WinUI</a:t>
            </a:r>
            <a:r>
              <a:rPr lang="en-US" dirty="0"/>
              <a:t> app is called Fresco, you can also install Fresco from the Microsoft Store.</a:t>
            </a:r>
          </a:p>
          <a:p>
            <a:endParaRPr lang="en-US" dirty="0"/>
          </a:p>
        </p:txBody>
      </p:sp>
    </p:spTree>
    <p:extLst>
      <p:ext uri="{BB962C8B-B14F-4D97-AF65-F5344CB8AC3E}">
        <p14:creationId xmlns:p14="http://schemas.microsoft.com/office/powerpoint/2010/main" val="4267918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8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8 to take advantage of the performance and features of today’s .NET.</a:t>
            </a:r>
          </a:p>
          <a:p>
            <a:r>
              <a:rPr lang="en-US" dirty="0"/>
              <a:t>	This tool can also upgrade legacy WPF apps to WPF on .NET 8, </a:t>
            </a:r>
            <a:r>
              <a:rPr lang="en-US" dirty="0" err="1"/>
              <a:t>Xamarin.Forms</a:t>
            </a:r>
            <a:r>
              <a:rPr lang="en-US" dirty="0"/>
              <a:t> apps to .NET MAUI, or UWP apps to </a:t>
            </a:r>
            <a:r>
              <a:rPr lang="en-US" dirty="0" err="1"/>
              <a:t>WinUI</a:t>
            </a:r>
            <a:r>
              <a:rPr lang="en-US" dirty="0"/>
              <a:t>. The tool will also provide a list of any issues encountered during the upgrade.</a:t>
            </a:r>
          </a:p>
          <a:p>
            <a:endParaRPr lang="en-US" dirty="0"/>
          </a:p>
          <a:p>
            <a:r>
              <a:rPr lang="en-US" dirty="0"/>
              <a:t>Windows Forms is still supported and under active development.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Tree>
    <p:extLst>
      <p:ext uri="{BB962C8B-B14F-4D97-AF65-F5344CB8AC3E}">
        <p14:creationId xmlns:p14="http://schemas.microsoft.com/office/powerpoint/2010/main" val="2433978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There’s no built-in support for switching between light &amp; dark themes when users update their Windows theme. We saw earlier that there are some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Tree>
    <p:extLst>
      <p:ext uri="{BB962C8B-B14F-4D97-AF65-F5344CB8AC3E}">
        <p14:creationId xmlns:p14="http://schemas.microsoft.com/office/powerpoint/2010/main" val="159569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8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today in the .NET 9 preview.</a:t>
            </a:r>
          </a:p>
          <a:p>
            <a:endParaRPr lang="en-US" dirty="0"/>
          </a:p>
          <a:p>
            <a:r>
              <a:rPr lang="en-US" dirty="0"/>
              <a:t>WPF is the framework of choice for many companies building complex line-of-business apps for Windows today.</a:t>
            </a:r>
          </a:p>
        </p:txBody>
      </p:sp>
    </p:spTree>
    <p:extLst>
      <p:ext uri="{BB962C8B-B14F-4D97-AF65-F5344CB8AC3E}">
        <p14:creationId xmlns:p14="http://schemas.microsoft.com/office/powerpoint/2010/main" val="3356315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coming this fall with .NET 9. It’s almost time to remove this bullet point from the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a:t>
            </a:r>
            <a:r>
              <a:rPr lang="en-US" dirty="0" err="1"/>
              <a:t>WinUI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8, but there are some improvements in the rendering pipeline that make UWP and </a:t>
            </a:r>
            <a:r>
              <a:rPr lang="en-US" dirty="0" err="1"/>
              <a:t>WinUI</a:t>
            </a:r>
            <a:r>
              <a:rPr lang="en-US" dirty="0"/>
              <a:t>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Tree>
    <p:extLst>
      <p:ext uri="{BB962C8B-B14F-4D97-AF65-F5344CB8AC3E}">
        <p14:creationId xmlns:p14="http://schemas.microsoft.com/office/powerpoint/2010/main" val="226772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a:t>
            </a:r>
            <a:r>
              <a:rPr lang="en-US" dirty="0" err="1"/>
              <a:t>WinUI</a:t>
            </a:r>
            <a:r>
              <a:rPr lang="en-US" dirty="0"/>
              <a:t>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p:txBody>
      </p:sp>
    </p:spTree>
    <p:extLst>
      <p:ext uri="{BB962C8B-B14F-4D97-AF65-F5344CB8AC3E}">
        <p14:creationId xmlns:p14="http://schemas.microsoft.com/office/powerpoint/2010/main" val="3802334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21126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48411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D088F999-7A4E-6B4F-9FED-EF75B73AD044}" type="datetimeFigureOut">
              <a:rPr lang="en-US" smtClean="0"/>
              <a:t>8/30/2024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84976594"/>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88F999-7A4E-6B4F-9FED-EF75B73AD04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545617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88F999-7A4E-6B4F-9FED-EF75B73AD044}" type="datetimeFigureOut">
              <a:rPr lang="en-US" smtClean="0"/>
              <a:t>8/30/2024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257242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88F999-7A4E-6B4F-9FED-EF75B73AD044}" type="datetimeFigureOut">
              <a:rPr lang="en-US" smtClean="0"/>
              <a:t>8/30/2024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736229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8/30/2024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0710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310216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01981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88F999-7A4E-6B4F-9FED-EF75B73AD04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081919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D088F999-7A4E-6B4F-9FED-EF75B73AD044}" type="datetimeFigureOut">
              <a:rPr lang="en-US" smtClean="0"/>
              <a:t>8/30/2024</a:t>
            </a:fld>
            <a:endParaRPr lang="en-US"/>
          </a:p>
        </p:txBody>
      </p:sp>
      <p:sp>
        <p:nvSpPr>
          <p:cNvPr id="5" name="Footer Placeholder 4"/>
          <p:cNvSpPr>
            <a:spLocks noGrp="1"/>
          </p:cNvSpPr>
          <p:nvPr>
            <p:ph type="ftr" sz="quarter" idx="11"/>
          </p:nvPr>
        </p:nvSpPr>
        <p:spPr>
          <a:xfrm>
            <a:off x="2832102" y="4817141"/>
            <a:ext cx="3209752" cy="273844"/>
          </a:xfrm>
        </p:spPr>
        <p:txBody>
          <a:bodyPr/>
          <a:lstStyle/>
          <a:p>
            <a:endParaRPr lang="en-US"/>
          </a:p>
        </p:txBody>
      </p:sp>
      <p:sp>
        <p:nvSpPr>
          <p:cNvPr id="6" name="Slide Number Placeholder 5"/>
          <p:cNvSpPr>
            <a:spLocks noGrp="1"/>
          </p:cNvSpPr>
          <p:nvPr>
            <p:ph type="sldNum" sz="quarter" idx="12"/>
          </p:nvPr>
        </p:nvSpPr>
        <p:spPr>
          <a:xfrm>
            <a:off x="6054787" y="4817141"/>
            <a:ext cx="659819" cy="273844"/>
          </a:xfrm>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58613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8/30/2024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8/30/2024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8/30/2024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8/30/2024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8/30/2024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D088F999-7A4E-6B4F-9FED-EF75B73AD044}" type="datetimeFigureOut">
              <a:rPr lang="en-US" smtClean="0"/>
              <a:t>8/30/2024</a:t>
            </a:fld>
            <a:endParaRPr lang="en-US"/>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612865336"/>
      </p:ext>
    </p:extLst>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docs.avaloniaui.net/" TargetMode="External"/><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github.com/dotnet/wpf/blob/main/roadmap.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chemeClr val="bg2">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828AE3-FA58-43DF-B083-6AA3C102A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11BDC-FC31-AB52-5269-160D726224C0}"/>
              </a:ext>
            </a:extLst>
          </p:cNvPr>
          <p:cNvSpPr>
            <a:spLocks noGrp="1"/>
          </p:cNvSpPr>
          <p:nvPr>
            <p:ph type="ctrTitle"/>
          </p:nvPr>
        </p:nvSpPr>
        <p:spPr>
          <a:xfrm>
            <a:off x="482601" y="1436145"/>
            <a:ext cx="8178799" cy="1855694"/>
          </a:xfrm>
        </p:spPr>
        <p:txBody>
          <a:bodyPr>
            <a:normAutofit/>
          </a:bodyPr>
          <a:lstStyle/>
          <a:p>
            <a:r>
              <a:rPr lang="en-US" sz="3300">
                <a:solidFill>
                  <a:schemeClr val="tx1"/>
                </a:solidFill>
              </a:rPr>
              <a:t>Building a Native App for Windows in 2024</a:t>
            </a:r>
          </a:p>
        </p:txBody>
      </p:sp>
      <p:sp>
        <p:nvSpPr>
          <p:cNvPr id="17" name="Rectangle 16">
            <a:extLst>
              <a:ext uri="{FF2B5EF4-FFF2-40B4-BE49-F238E27FC236}">
                <a16:creationId xmlns:a16="http://schemas.microsoft.com/office/drawing/2014/main" id="{14AF9CD9-31C2-43D9-9F5C-A0E097262D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6751" cy="1714500"/>
          </a:xfrm>
          <a:prstGeom prst="rect">
            <a:avLst/>
          </a:prstGeom>
          <a:solidFill>
            <a:schemeClr val="bg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A11671F-21EB-8E7F-F1E3-93E6DC8488D1}"/>
              </a:ext>
            </a:extLst>
          </p:cNvPr>
          <p:cNvSpPr>
            <a:spLocks noGrp="1"/>
          </p:cNvSpPr>
          <p:nvPr>
            <p:ph type="subTitle" idx="1"/>
          </p:nvPr>
        </p:nvSpPr>
        <p:spPr>
          <a:xfrm>
            <a:off x="1143000" y="3695250"/>
            <a:ext cx="6858000" cy="847165"/>
          </a:xfrm>
        </p:spPr>
        <p:txBody>
          <a:bodyPr anchor="ctr">
            <a:normAutofit/>
          </a:bodyPr>
          <a:lstStyle/>
          <a:p>
            <a:r>
              <a:rPr lang="en-US"/>
              <a:t>Which UI Framework Should You Choose?</a:t>
            </a:r>
            <a:endParaRPr lang="en-US" dirty="0"/>
          </a:p>
        </p:txBody>
      </p:sp>
      <p:sp>
        <p:nvSpPr>
          <p:cNvPr id="18" name="Rectangle 17">
            <a:extLst>
              <a:ext uri="{FF2B5EF4-FFF2-40B4-BE49-F238E27FC236}">
                <a16:creationId xmlns:a16="http://schemas.microsoft.com/office/drawing/2014/main" id="{C0A57A26-ECBF-4A8A-B307-41F0BDD94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1550"/>
            <a:ext cx="9146751"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1900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94530-9B93-4559-18BB-D378CECAA07A}"/>
              </a:ext>
            </a:extLst>
          </p:cNvPr>
          <p:cNvSpPr>
            <a:spLocks noGrp="1"/>
          </p:cNvSpPr>
          <p:nvPr>
            <p:ph type="title"/>
          </p:nvPr>
        </p:nvSpPr>
        <p:spPr>
          <a:xfrm>
            <a:off x="466927" y="628984"/>
            <a:ext cx="2782493" cy="3885532"/>
          </a:xfrm>
        </p:spPr>
        <p:txBody>
          <a:bodyPr>
            <a:normAutofit/>
          </a:bodyPr>
          <a:lstStyle/>
          <a:p>
            <a:r>
              <a:rPr lang="en-US" sz="2700"/>
              <a:t>UWP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BAF7B5-4D37-0160-FBC0-8C1001719670}"/>
              </a:ext>
            </a:extLst>
          </p:cNvPr>
          <p:cNvSpPr>
            <a:spLocks noGrp="1"/>
          </p:cNvSpPr>
          <p:nvPr>
            <p:ph idx="1"/>
          </p:nvPr>
        </p:nvSpPr>
        <p:spPr>
          <a:xfrm>
            <a:off x="3872753" y="628985"/>
            <a:ext cx="4367496" cy="3885531"/>
          </a:xfrm>
        </p:spPr>
        <p:txBody>
          <a:bodyPr anchor="ctr">
            <a:normAutofit/>
          </a:bodyPr>
          <a:lstStyle/>
          <a:p>
            <a:r>
              <a:rPr lang="en-US" sz="1500">
                <a:solidFill>
                  <a:schemeClr val="tx2"/>
                </a:solidFill>
              </a:rPr>
              <a:t>.NET Native optimization</a:t>
            </a:r>
          </a:p>
          <a:p>
            <a:pPr lvl="1"/>
            <a:r>
              <a:rPr lang="en-US">
                <a:solidFill>
                  <a:schemeClr val="tx2"/>
                </a:solidFill>
              </a:rPr>
              <a:t>Built to perform on Windows, Xbox and Windows Phone with limited resources</a:t>
            </a:r>
          </a:p>
          <a:p>
            <a:r>
              <a:rPr lang="en-US" sz="1500">
                <a:solidFill>
                  <a:schemeClr val="tx2"/>
                </a:solidFill>
              </a:rPr>
              <a:t>Xbox Support (and HoloLens</a:t>
            </a:r>
            <a:r>
              <a:rPr lang="en-US" sz="1500">
                <a:solidFill>
                  <a:schemeClr val="tx2"/>
                </a:solidFill>
                <a:sym typeface="Wingdings" pitchFamily="2" charset="2"/>
              </a:rPr>
              <a:t>)</a:t>
            </a:r>
          </a:p>
          <a:p>
            <a:r>
              <a:rPr lang="en-US" sz="1500">
                <a:solidFill>
                  <a:schemeClr val="tx2"/>
                </a:solidFill>
                <a:sym typeface="Wingdings" pitchFamily="2" charset="2"/>
              </a:rPr>
              <a:t>XAML Designer</a:t>
            </a:r>
          </a:p>
          <a:p>
            <a:r>
              <a:rPr lang="en-US" sz="1500">
                <a:solidFill>
                  <a:schemeClr val="tx2"/>
                </a:solidFill>
                <a:sym typeface="Wingdings" pitchFamily="2" charset="2"/>
              </a:rPr>
              <a:t>Great for Touch and Pen input</a:t>
            </a:r>
          </a:p>
          <a:p>
            <a:r>
              <a:rPr lang="en-US" sz="1500">
                <a:solidFill>
                  <a:schemeClr val="tx2"/>
                </a:solidFill>
                <a:sym typeface="Wingdings" pitchFamily="2" charset="2"/>
              </a:rPr>
              <a:t>Windows Theme support (dark mode)</a:t>
            </a:r>
          </a:p>
          <a:p>
            <a:r>
              <a:rPr lang="en-US" sz="1500">
                <a:solidFill>
                  <a:schemeClr val="tx2"/>
                </a:solidFill>
                <a:sym typeface="Wingdings" pitchFamily="2" charset="2"/>
              </a:rPr>
              <a:t>Rich data binding support with MVVM</a:t>
            </a:r>
          </a:p>
          <a:p>
            <a:r>
              <a:rPr lang="en-US" sz="1500">
                <a:solidFill>
                  <a:schemeClr val="tx2"/>
                </a:solidFill>
                <a:sym typeface="Wingdings" pitchFamily="2" charset="2"/>
              </a:rPr>
              <a:t>WinUI 2.x controls and libraries (Some Fluent Design support)</a:t>
            </a:r>
          </a:p>
          <a:p>
            <a:r>
              <a:rPr lang="en-US" sz="1500">
                <a:solidFill>
                  <a:schemeClr val="tx2"/>
                </a:solidFill>
                <a:sym typeface="Wingdings" pitchFamily="2" charset="2"/>
              </a:rPr>
              <a:t>Security with Windows Sandboxing (AppContainer)</a:t>
            </a:r>
            <a:endParaRPr lang="en-US" sz="1500">
              <a:solidFill>
                <a:schemeClr val="tx2"/>
              </a:solidFill>
            </a:endParaRPr>
          </a:p>
        </p:txBody>
      </p:sp>
    </p:spTree>
    <p:extLst>
      <p:ext uri="{BB962C8B-B14F-4D97-AF65-F5344CB8AC3E}">
        <p14:creationId xmlns:p14="http://schemas.microsoft.com/office/powerpoint/2010/main" val="233395832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3E72-CB7A-E8E8-8659-657F973D36D7}"/>
              </a:ext>
            </a:extLst>
          </p:cNvPr>
          <p:cNvSpPr>
            <a:spLocks noGrp="1"/>
          </p:cNvSpPr>
          <p:nvPr>
            <p:ph type="title"/>
          </p:nvPr>
        </p:nvSpPr>
        <p:spPr>
          <a:xfrm>
            <a:off x="902189" y="213132"/>
            <a:ext cx="7338060" cy="1131570"/>
          </a:xfrm>
        </p:spPr>
        <p:txBody>
          <a:bodyPr>
            <a:normAutofit/>
          </a:bodyPr>
          <a:lstStyle/>
          <a:p>
            <a:r>
              <a:rPr lang="en-US" dirty="0"/>
              <a:t>UWP Drawbacks &amp; Demo</a:t>
            </a:r>
          </a:p>
        </p:txBody>
      </p:sp>
      <p:sp>
        <p:nvSpPr>
          <p:cNvPr id="3" name="Content Placeholder 2">
            <a:extLst>
              <a:ext uri="{FF2B5EF4-FFF2-40B4-BE49-F238E27FC236}">
                <a16:creationId xmlns:a16="http://schemas.microsoft.com/office/drawing/2014/main" id="{6AB8187D-1255-A8B3-A832-D102C17D171C}"/>
              </a:ext>
            </a:extLst>
          </p:cNvPr>
          <p:cNvSpPr>
            <a:spLocks noGrp="1"/>
          </p:cNvSpPr>
          <p:nvPr>
            <p:ph idx="1"/>
          </p:nvPr>
        </p:nvSpPr>
        <p:spPr>
          <a:xfrm>
            <a:off x="902190" y="1508760"/>
            <a:ext cx="4697730" cy="3154680"/>
          </a:xfrm>
        </p:spPr>
        <p:txBody>
          <a:bodyPr>
            <a:normAutofit fontScale="92500"/>
          </a:bodyPr>
          <a:lstStyle/>
          <a:p>
            <a:r>
              <a:rPr lang="en-US" sz="1400"/>
              <a:t>No more feature updates</a:t>
            </a:r>
          </a:p>
          <a:p>
            <a:pPr lvl="1"/>
            <a:r>
              <a:rPr lang="en-US" sz="1400"/>
              <a:t>Bug fixes and security updates only</a:t>
            </a:r>
          </a:p>
          <a:p>
            <a:pPr lvl="1"/>
            <a:r>
              <a:rPr lang="en-US" sz="1400"/>
              <a:t>No new features for </a:t>
            </a:r>
            <a:r>
              <a:rPr lang="en-US" sz="1400" err="1"/>
              <a:t>WinUI</a:t>
            </a:r>
            <a:r>
              <a:rPr lang="en-US" sz="1400"/>
              <a:t> 2.x either</a:t>
            </a:r>
          </a:p>
          <a:p>
            <a:r>
              <a:rPr lang="en-US" sz="1400"/>
              <a:t>.NET Native means no modern .NET features or optimizations</a:t>
            </a:r>
          </a:p>
          <a:p>
            <a:pPr lvl="1"/>
            <a:r>
              <a:rPr lang="en-US" sz="1400"/>
              <a:t>No C# 8 or later features</a:t>
            </a:r>
          </a:p>
          <a:p>
            <a:r>
              <a:rPr lang="en-US" sz="1400"/>
              <a:t>No Fluent UI updates (Windows 10 UX)</a:t>
            </a:r>
          </a:p>
          <a:p>
            <a:r>
              <a:rPr lang="en-US" sz="1400"/>
              <a:t>Unknown Support Lifetime</a:t>
            </a:r>
          </a:p>
          <a:p>
            <a:r>
              <a:rPr lang="en-US" sz="1400"/>
              <a:t>.NET Standard libraries – Uncertainty</a:t>
            </a:r>
          </a:p>
          <a:p>
            <a:r>
              <a:rPr lang="en-US" sz="1400"/>
              <a:t>MSAL libraries dropping UWP and Xamarin support this year</a:t>
            </a:r>
          </a:p>
          <a:p>
            <a:r>
              <a:rPr lang="en-US" sz="1400"/>
              <a:t>Tied to Windows SDK versions</a:t>
            </a:r>
          </a:p>
        </p:txBody>
      </p:sp>
      <p:pic>
        <p:nvPicPr>
          <p:cNvPr id="5" name="Picture 4">
            <a:extLst>
              <a:ext uri="{FF2B5EF4-FFF2-40B4-BE49-F238E27FC236}">
                <a16:creationId xmlns:a16="http://schemas.microsoft.com/office/drawing/2014/main" id="{F2B896CE-048D-FD31-7E01-CF0676308024}"/>
              </a:ext>
            </a:extLst>
          </p:cNvPr>
          <p:cNvPicPr>
            <a:picLocks noChangeAspect="1"/>
          </p:cNvPicPr>
          <p:nvPr/>
        </p:nvPicPr>
        <p:blipFill>
          <a:blip r:embed="rId3"/>
          <a:srcRect l="11740" r="39761" b="3"/>
          <a:stretch/>
        </p:blipFill>
        <p:spPr>
          <a:xfrm>
            <a:off x="5885411" y="1366521"/>
            <a:ext cx="3256665" cy="3776979"/>
          </a:xfrm>
          <a:prstGeom prst="rect">
            <a:avLst/>
          </a:prstGeom>
        </p:spPr>
      </p:pic>
    </p:spTree>
    <p:extLst>
      <p:ext uri="{BB962C8B-B14F-4D97-AF65-F5344CB8AC3E}">
        <p14:creationId xmlns:p14="http://schemas.microsoft.com/office/powerpoint/2010/main" val="130717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 y="132081"/>
            <a:ext cx="9141714" cy="1234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29B45E-B05B-5446-EFC9-0187465F73F4}"/>
              </a:ext>
            </a:extLst>
          </p:cNvPr>
          <p:cNvSpPr>
            <a:spLocks noGrp="1"/>
          </p:cNvSpPr>
          <p:nvPr>
            <p:ph type="title"/>
          </p:nvPr>
        </p:nvSpPr>
        <p:spPr>
          <a:xfrm>
            <a:off x="902189" y="213132"/>
            <a:ext cx="7338060" cy="1131570"/>
          </a:xfrm>
        </p:spPr>
        <p:txBody>
          <a:bodyPr>
            <a:normAutofit/>
          </a:bodyPr>
          <a:lstStyle/>
          <a:p>
            <a:r>
              <a:rPr lang="en-US"/>
              <a:t>WinUI Advantages</a:t>
            </a:r>
            <a:endParaRPr lang="en-US" dirty="0"/>
          </a:p>
        </p:txBody>
      </p:sp>
      <p:sp>
        <p:nvSpPr>
          <p:cNvPr id="3" name="Content Placeholder 2">
            <a:extLst>
              <a:ext uri="{FF2B5EF4-FFF2-40B4-BE49-F238E27FC236}">
                <a16:creationId xmlns:a16="http://schemas.microsoft.com/office/drawing/2014/main" id="{E1E1AE89-EC20-EA7A-79CE-5DCCD1445E1F}"/>
              </a:ext>
            </a:extLst>
          </p:cNvPr>
          <p:cNvSpPr>
            <a:spLocks noGrp="1"/>
          </p:cNvSpPr>
          <p:nvPr>
            <p:ph idx="1"/>
          </p:nvPr>
        </p:nvSpPr>
        <p:spPr>
          <a:xfrm>
            <a:off x="902189" y="1508760"/>
            <a:ext cx="7338060" cy="3154680"/>
          </a:xfrm>
        </p:spPr>
        <p:txBody>
          <a:bodyPr>
            <a:normAutofit lnSpcReduction="10000"/>
          </a:bodyPr>
          <a:lstStyle/>
          <a:p>
            <a:r>
              <a:rPr lang="en-US" sz="1100"/>
              <a:t>Windows 11 Fluent Design UX</a:t>
            </a:r>
          </a:p>
          <a:p>
            <a:r>
              <a:rPr lang="en-US" sz="1100"/>
              <a:t>Features and controls of UWP without coupling to Windows SDK</a:t>
            </a:r>
          </a:p>
          <a:p>
            <a:r>
              <a:rPr lang="en-US" sz="1100"/>
              <a:t>Frequent Windows App SDK updates</a:t>
            </a:r>
          </a:p>
          <a:p>
            <a:pPr lvl="1"/>
            <a:r>
              <a:rPr lang="en-US" sz="1100"/>
              <a:t>1.2 - 1.4 – XAML Islands, Theming, Notifications, </a:t>
            </a:r>
            <a:r>
              <a:rPr lang="en-US" sz="1100" err="1"/>
              <a:t>AppWindow</a:t>
            </a:r>
            <a:r>
              <a:rPr lang="en-US" sz="1100"/>
              <a:t> &amp; </a:t>
            </a:r>
            <a:r>
              <a:rPr lang="en-US" sz="1100" err="1"/>
              <a:t>MediaPlayerElement</a:t>
            </a:r>
            <a:endParaRPr lang="en-US" sz="1100"/>
          </a:p>
          <a:p>
            <a:pPr lvl="1"/>
            <a:r>
              <a:rPr lang="en-US" sz="1100"/>
              <a:t>1.5 – Maps control and layout improvements</a:t>
            </a:r>
          </a:p>
          <a:p>
            <a:pPr lvl="1"/>
            <a:r>
              <a:rPr lang="en-US" sz="1100"/>
              <a:t>1.6 – C# Native AOT; improvements to </a:t>
            </a:r>
            <a:r>
              <a:rPr lang="en-US" sz="1100" err="1"/>
              <a:t>TitleBar</a:t>
            </a:r>
            <a:r>
              <a:rPr lang="en-US" sz="1100"/>
              <a:t>, x:Bind &amp; IntelliSense; work for 1.7 controls</a:t>
            </a:r>
          </a:p>
          <a:p>
            <a:pPr lvl="1"/>
            <a:r>
              <a:rPr lang="en-US" sz="1100"/>
              <a:t>Roadmap: </a:t>
            </a:r>
            <a:r>
              <a:rPr lang="en-US" sz="1100">
                <a:hlinkClick r:id="rId3"/>
              </a:rPr>
              <a:t>https://github.com/microsoft/WindowsAppSDK/blob/main/docs/roadmap.md</a:t>
            </a:r>
            <a:r>
              <a:rPr lang="en-US" sz="1100"/>
              <a:t> </a:t>
            </a:r>
          </a:p>
          <a:p>
            <a:r>
              <a:rPr lang="en-US" sz="1100"/>
              <a:t>C# and C++ support on x64, x86 and Arm64</a:t>
            </a:r>
          </a:p>
          <a:p>
            <a:r>
              <a:rPr lang="en-US" sz="1100"/>
              <a:t>Rich data binding with MVVM</a:t>
            </a:r>
          </a:p>
          <a:p>
            <a:r>
              <a:rPr lang="en-US" sz="1100"/>
              <a:t>Great for modern experiences and hardware - Touch and Pen input</a:t>
            </a:r>
          </a:p>
          <a:p>
            <a:r>
              <a:rPr lang="en-US" sz="1100"/>
              <a:t>Upgrade from UWP with the .NET Upgrade Assistant</a:t>
            </a:r>
          </a:p>
          <a:p>
            <a:r>
              <a:rPr lang="en-US" sz="1100"/>
              <a:t>Positioned as the top choice to build modern native Windows apps</a:t>
            </a:r>
          </a:p>
          <a:p>
            <a:pPr lvl="1"/>
            <a:r>
              <a:rPr lang="en-US" sz="1100"/>
              <a:t>Windows File Explorer, Apple Music, Apple TV, Apple Devices &amp; Adobe Fresco</a:t>
            </a:r>
          </a:p>
        </p:txBody>
      </p:sp>
    </p:spTree>
    <p:extLst>
      <p:ext uri="{BB962C8B-B14F-4D97-AF65-F5344CB8AC3E}">
        <p14:creationId xmlns:p14="http://schemas.microsoft.com/office/powerpoint/2010/main" val="283567880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280D-C298-8CBE-750F-F47242551638}"/>
              </a:ext>
            </a:extLst>
          </p:cNvPr>
          <p:cNvSpPr>
            <a:spLocks noGrp="1"/>
          </p:cNvSpPr>
          <p:nvPr>
            <p:ph type="title"/>
          </p:nvPr>
        </p:nvSpPr>
        <p:spPr>
          <a:xfrm>
            <a:off x="902189" y="213132"/>
            <a:ext cx="7338060" cy="1131570"/>
          </a:xfrm>
        </p:spPr>
        <p:txBody>
          <a:bodyPr>
            <a:normAutofit/>
          </a:bodyPr>
          <a:lstStyle/>
          <a:p>
            <a:r>
              <a:rPr lang="en-US" dirty="0" err="1"/>
              <a:t>WinUI</a:t>
            </a:r>
            <a:r>
              <a:rPr lang="en-US" dirty="0"/>
              <a:t> Drawbacks &amp; Demo</a:t>
            </a:r>
          </a:p>
        </p:txBody>
      </p:sp>
      <p:sp>
        <p:nvSpPr>
          <p:cNvPr id="3" name="Content Placeholder 2">
            <a:extLst>
              <a:ext uri="{FF2B5EF4-FFF2-40B4-BE49-F238E27FC236}">
                <a16:creationId xmlns:a16="http://schemas.microsoft.com/office/drawing/2014/main" id="{C0067A3A-9B53-70BB-F5A1-B9FF2095B378}"/>
              </a:ext>
            </a:extLst>
          </p:cNvPr>
          <p:cNvSpPr>
            <a:spLocks noGrp="1"/>
          </p:cNvSpPr>
          <p:nvPr>
            <p:ph idx="1"/>
          </p:nvPr>
        </p:nvSpPr>
        <p:spPr>
          <a:xfrm>
            <a:off x="902190" y="1508760"/>
            <a:ext cx="4697730" cy="3154680"/>
          </a:xfrm>
        </p:spPr>
        <p:txBody>
          <a:bodyPr>
            <a:normAutofit/>
          </a:bodyPr>
          <a:lstStyle/>
          <a:p>
            <a:r>
              <a:rPr lang="en-US" dirty="0"/>
              <a:t>No XAML Designer in Visual Studio</a:t>
            </a:r>
          </a:p>
          <a:p>
            <a:pPr lvl="1"/>
            <a:r>
              <a:rPr lang="en-US" dirty="0"/>
              <a:t>A top requested feature</a:t>
            </a:r>
          </a:p>
          <a:p>
            <a:pPr lvl="1"/>
            <a:r>
              <a:rPr lang="en-US" dirty="0"/>
              <a:t>XAML learning curve</a:t>
            </a:r>
          </a:p>
          <a:p>
            <a:pPr lvl="1"/>
            <a:r>
              <a:rPr lang="en-US" dirty="0"/>
              <a:t>Use XAML Hot Reload for UI debugging</a:t>
            </a:r>
          </a:p>
          <a:p>
            <a:r>
              <a:rPr lang="en-US" dirty="0"/>
              <a:t>No F# or Visual Basic support</a:t>
            </a:r>
          </a:p>
          <a:p>
            <a:pPr lvl="1"/>
            <a:r>
              <a:rPr lang="en-US" dirty="0"/>
              <a:t>C# and C++ only</a:t>
            </a:r>
          </a:p>
          <a:p>
            <a:r>
              <a:rPr lang="en-US" dirty="0"/>
              <a:t>No Xbox or HoloLens support (for UWP upgrades)</a:t>
            </a:r>
          </a:p>
          <a:p>
            <a:r>
              <a:rPr lang="en-US" dirty="0"/>
              <a:t>No built-in data validation for UI controls (yet?)</a:t>
            </a:r>
          </a:p>
          <a:p>
            <a:pPr lvl="1"/>
            <a:r>
              <a:rPr lang="en-US" dirty="0"/>
              <a:t>Another top requested feature</a:t>
            </a:r>
          </a:p>
          <a:p>
            <a:pPr lvl="1"/>
            <a:r>
              <a:rPr lang="en-US" dirty="0"/>
              <a:t>There are work-arounds (see my book, Learn </a:t>
            </a:r>
            <a:r>
              <a:rPr lang="en-US" dirty="0" err="1"/>
              <a:t>WinUI</a:t>
            </a:r>
            <a:r>
              <a:rPr lang="en-US" dirty="0"/>
              <a:t> 3)</a:t>
            </a:r>
          </a:p>
        </p:txBody>
      </p:sp>
      <p:pic>
        <p:nvPicPr>
          <p:cNvPr id="5" name="Picture 4" descr="Gadgets on a desk">
            <a:extLst>
              <a:ext uri="{FF2B5EF4-FFF2-40B4-BE49-F238E27FC236}">
                <a16:creationId xmlns:a16="http://schemas.microsoft.com/office/drawing/2014/main" id="{A236DF19-5186-CE2D-D68E-3768816F3F9E}"/>
              </a:ext>
            </a:extLst>
          </p:cNvPr>
          <p:cNvPicPr>
            <a:picLocks noChangeAspect="1"/>
          </p:cNvPicPr>
          <p:nvPr/>
        </p:nvPicPr>
        <p:blipFill>
          <a:blip r:embed="rId3"/>
          <a:srcRect l="8555" r="26777" b="1"/>
          <a:stretch/>
        </p:blipFill>
        <p:spPr>
          <a:xfrm>
            <a:off x="5885411" y="1366521"/>
            <a:ext cx="3256665" cy="3776979"/>
          </a:xfrm>
          <a:prstGeom prst="rect">
            <a:avLst/>
          </a:prstGeom>
        </p:spPr>
      </p:pic>
    </p:spTree>
    <p:extLst>
      <p:ext uri="{BB962C8B-B14F-4D97-AF65-F5344CB8AC3E}">
        <p14:creationId xmlns:p14="http://schemas.microsoft.com/office/powerpoint/2010/main" val="4062585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F4FCC8-BCF6-1C66-CD3B-E826BF20365E}"/>
              </a:ext>
            </a:extLst>
          </p:cNvPr>
          <p:cNvSpPr>
            <a:spLocks noGrp="1"/>
          </p:cNvSpPr>
          <p:nvPr>
            <p:ph type="title"/>
          </p:nvPr>
        </p:nvSpPr>
        <p:spPr>
          <a:xfrm>
            <a:off x="466927" y="628984"/>
            <a:ext cx="2782493" cy="3885532"/>
          </a:xfrm>
        </p:spPr>
        <p:txBody>
          <a:bodyPr>
            <a:normAutofit/>
          </a:bodyPr>
          <a:lstStyle/>
          <a:p>
            <a:r>
              <a:rPr lang="en-US" sz="2700"/>
              <a:t>.NET MAUI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2F336E-1841-4B0D-0934-926F4801D2C9}"/>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Cross-Platform (Windows, Android, iOS, macOS, Tizen)</a:t>
            </a:r>
          </a:p>
          <a:p>
            <a:pPr lvl="1"/>
            <a:r>
              <a:rPr lang="en-US" sz="1200">
                <a:solidFill>
                  <a:schemeClr val="tx2"/>
                </a:solidFill>
              </a:rPr>
              <a:t>No Linux support (see Uno Platform &amp; Avalonia)</a:t>
            </a:r>
          </a:p>
          <a:p>
            <a:pPr lvl="1"/>
            <a:r>
              <a:rPr lang="en-US" sz="1200">
                <a:solidFill>
                  <a:schemeClr val="tx2"/>
                </a:solidFill>
              </a:rPr>
              <a:t>Cross-platform with Platform-Specific Implementations</a:t>
            </a:r>
          </a:p>
          <a:p>
            <a:pPr lvl="1"/>
            <a:r>
              <a:rPr lang="en-US" sz="1200">
                <a:solidFill>
                  <a:schemeClr val="tx2"/>
                </a:solidFill>
              </a:rPr>
              <a:t>MAUI helpers abstract some platform features</a:t>
            </a:r>
          </a:p>
          <a:p>
            <a:pPr lvl="1"/>
            <a:r>
              <a:rPr lang="en-US" sz="1200">
                <a:solidFill>
                  <a:schemeClr val="tx2"/>
                </a:solidFill>
              </a:rPr>
              <a:t>Change Appearance by Platform (OnPlatform Markup Extension)</a:t>
            </a:r>
          </a:p>
          <a:p>
            <a:r>
              <a:rPr lang="en-US" sz="1200">
                <a:solidFill>
                  <a:schemeClr val="tx2"/>
                </a:solidFill>
              </a:rPr>
              <a:t>Easy to Learn for XAML developers</a:t>
            </a:r>
          </a:p>
          <a:p>
            <a:pPr lvl="1"/>
            <a:r>
              <a:rPr lang="en-US" sz="1200">
                <a:solidFill>
                  <a:schemeClr val="tx2"/>
                </a:solidFill>
              </a:rPr>
              <a:t>Xamarin Migration available</a:t>
            </a:r>
          </a:p>
          <a:p>
            <a:pPr lvl="1"/>
            <a:r>
              <a:rPr lang="en-US" sz="1200">
                <a:solidFill>
                  <a:schemeClr val="tx2"/>
                </a:solidFill>
              </a:rPr>
              <a:t>MVVM Pattern with Rich Data Binding</a:t>
            </a:r>
          </a:p>
          <a:p>
            <a:r>
              <a:rPr lang="en-US" sz="1200">
                <a:solidFill>
                  <a:schemeClr val="tx2"/>
                </a:solidFill>
              </a:rPr>
              <a:t>Create UI in C# with .NET MAUI Community Toolkit &amp; C# Markup</a:t>
            </a:r>
          </a:p>
          <a:p>
            <a:pPr lvl="1"/>
            <a:r>
              <a:rPr lang="en-US" sz="1200">
                <a:solidFill>
                  <a:schemeClr val="tx2"/>
                </a:solidFill>
              </a:rPr>
              <a:t>MVU Pattern (Model-View-Update) – Similar to Flutter development</a:t>
            </a:r>
          </a:p>
          <a:p>
            <a:r>
              <a:rPr lang="en-US" sz="1200">
                <a:solidFill>
                  <a:schemeClr val="tx2"/>
                </a:solidFill>
              </a:rPr>
              <a:t>Uses WinUI for Windows apps</a:t>
            </a:r>
          </a:p>
          <a:p>
            <a:r>
              <a:rPr lang="en-US" sz="1200">
                <a:solidFill>
                  <a:schemeClr val="tx2"/>
                </a:solidFill>
              </a:rPr>
              <a:t>Develop with VS or VS Code on Windows, VS Code on macOS</a:t>
            </a:r>
          </a:p>
          <a:p>
            <a:r>
              <a:rPr lang="en-US" sz="1200">
                <a:solidFill>
                  <a:schemeClr val="tx2"/>
                </a:solidFill>
              </a:rPr>
              <a:t>Web developers can use Blazor Hybrid to build for mobile</a:t>
            </a:r>
          </a:p>
        </p:txBody>
      </p:sp>
    </p:spTree>
    <p:extLst>
      <p:ext uri="{BB962C8B-B14F-4D97-AF65-F5344CB8AC3E}">
        <p14:creationId xmlns:p14="http://schemas.microsoft.com/office/powerpoint/2010/main" val="303586292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FF046-88F0-D896-154F-9CBD4CD55103}"/>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MAUI Drawbacks &amp; Demo</a:t>
            </a:r>
          </a:p>
        </p:txBody>
      </p:sp>
      <p:sp>
        <p:nvSpPr>
          <p:cNvPr id="3" name="Content Placeholder 2">
            <a:extLst>
              <a:ext uri="{FF2B5EF4-FFF2-40B4-BE49-F238E27FC236}">
                <a16:creationId xmlns:a16="http://schemas.microsoft.com/office/drawing/2014/main" id="{80569CF1-0255-D589-6424-4A7E1C864712}"/>
              </a:ext>
            </a:extLst>
          </p:cNvPr>
          <p:cNvSpPr>
            <a:spLocks noGrp="1"/>
          </p:cNvSpPr>
          <p:nvPr>
            <p:ph idx="1"/>
          </p:nvPr>
        </p:nvSpPr>
        <p:spPr>
          <a:xfrm>
            <a:off x="3852669" y="603249"/>
            <a:ext cx="5050029" cy="3914962"/>
          </a:xfrm>
        </p:spPr>
        <p:txBody>
          <a:bodyPr anchor="t">
            <a:normAutofit/>
          </a:bodyPr>
          <a:lstStyle/>
          <a:p>
            <a:r>
              <a:rPr lang="en-US" sz="1700"/>
              <a:t>Platform-specific code required for access some native features</a:t>
            </a:r>
          </a:p>
          <a:p>
            <a:r>
              <a:rPr lang="en-US" sz="1700"/>
              <a:t>No XAML designer in Visual Studio (use Hot Reload)</a:t>
            </a:r>
          </a:p>
          <a:p>
            <a:r>
              <a:rPr lang="en-US" sz="1700"/>
              <a:t>Only C# - No C++, F#, or Visual Basic</a:t>
            </a:r>
          </a:p>
          <a:p>
            <a:pPr lvl="1"/>
            <a:r>
              <a:rPr lang="en-US" sz="1700"/>
              <a:t>Use F# with Blazor Hybrid</a:t>
            </a:r>
          </a:p>
          <a:p>
            <a:r>
              <a:rPr lang="en-US" sz="1700"/>
              <a:t>Windows support is there but iOS/Android are top priorities</a:t>
            </a:r>
          </a:p>
          <a:p>
            <a:pPr lvl="1"/>
            <a:r>
              <a:rPr lang="en-US" sz="1700"/>
              <a:t>Use WinUI if Windows is your primary target</a:t>
            </a:r>
          </a:p>
          <a:p>
            <a:r>
              <a:rPr lang="en-US" sz="1700"/>
              <a:t>Some limitations on UI customization</a:t>
            </a:r>
          </a:p>
          <a:p>
            <a:pPr lvl="1"/>
            <a:r>
              <a:rPr lang="en-US" sz="1700"/>
              <a:t>Not all controls (Button) have Controls Templates to customize</a:t>
            </a:r>
          </a:p>
          <a:p>
            <a:r>
              <a:rPr lang="en-US" sz="1700"/>
              <a:t>Performance – improving each release</a:t>
            </a:r>
          </a:p>
        </p:txBody>
      </p:sp>
    </p:spTree>
    <p:extLst>
      <p:ext uri="{BB962C8B-B14F-4D97-AF65-F5344CB8AC3E}">
        <p14:creationId xmlns:p14="http://schemas.microsoft.com/office/powerpoint/2010/main" val="177977111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C15BAB7-0419-2F0B-F810-3C77F94A6FAE}"/>
              </a:ext>
            </a:extLst>
          </p:cNvPr>
          <p:cNvSpPr>
            <a:spLocks noGrp="1"/>
          </p:cNvSpPr>
          <p:nvPr>
            <p:ph type="title"/>
          </p:nvPr>
        </p:nvSpPr>
        <p:spPr>
          <a:xfrm>
            <a:off x="457200" y="206375"/>
            <a:ext cx="8382000" cy="857250"/>
          </a:xfrm>
        </p:spPr>
        <p:txBody>
          <a:bodyPr>
            <a:normAutofit/>
          </a:bodyPr>
          <a:lstStyle/>
          <a:p>
            <a:r>
              <a:rPr lang="en-US" sz="2800" dirty="0"/>
              <a:t>Blazor Hybrid – Leverage web skills on native platforms</a:t>
            </a:r>
          </a:p>
        </p:txBody>
      </p:sp>
      <p:sp>
        <p:nvSpPr>
          <p:cNvPr id="10" name="Content Placeholder 2">
            <a:extLst>
              <a:ext uri="{FF2B5EF4-FFF2-40B4-BE49-F238E27FC236}">
                <a16:creationId xmlns:a16="http://schemas.microsoft.com/office/drawing/2014/main" id="{A05E59EE-CEDA-9FEB-FE9F-75D1B79A87DA}"/>
              </a:ext>
            </a:extLst>
          </p:cNvPr>
          <p:cNvSpPr>
            <a:spLocks noGrp="1"/>
          </p:cNvSpPr>
          <p:nvPr>
            <p:ph sz="half" idx="1"/>
          </p:nvPr>
        </p:nvSpPr>
        <p:spPr/>
        <p:txBody>
          <a:bodyPr>
            <a:normAutofit/>
          </a:bodyPr>
          <a:lstStyle/>
          <a:p>
            <a:pPr marL="0" indent="0">
              <a:spcAft>
                <a:spcPts val="600"/>
              </a:spcAft>
              <a:buNone/>
            </a:pPr>
            <a:r>
              <a:rPr lang="en-US" sz="1800" b="1" kern="1200" dirty="0">
                <a:solidFill>
                  <a:schemeClr val="tx1"/>
                </a:solidFill>
                <a:latin typeface="+mn-lt"/>
                <a:ea typeface="+mn-ea"/>
                <a:cs typeface="+mn-cs"/>
              </a:rPr>
              <a:t>Pros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No XAML learning curve for web developers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Powerful CSS styling</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.NET compatibility</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WPF or WinForms to integrate with existing desktop apps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Use .NET MAUI host for mobile apps</a:t>
            </a:r>
            <a:endParaRPr lang="en-US" dirty="0"/>
          </a:p>
        </p:txBody>
      </p:sp>
      <p:sp>
        <p:nvSpPr>
          <p:cNvPr id="12" name="Content Placeholder 3">
            <a:extLst>
              <a:ext uri="{FF2B5EF4-FFF2-40B4-BE49-F238E27FC236}">
                <a16:creationId xmlns:a16="http://schemas.microsoft.com/office/drawing/2014/main" id="{3EA52F69-BEA5-4318-9E2A-2EF86733A4CE}"/>
              </a:ext>
            </a:extLst>
          </p:cNvPr>
          <p:cNvSpPr>
            <a:spLocks noGrp="1"/>
          </p:cNvSpPr>
          <p:nvPr>
            <p:ph sz="half" idx="2"/>
          </p:nvPr>
        </p:nvSpPr>
        <p:spPr/>
        <p:txBody>
          <a:bodyPr>
            <a:normAutofit/>
          </a:bodyPr>
          <a:lstStyle/>
          <a:p>
            <a:pPr marL="0" indent="0">
              <a:spcAft>
                <a:spcPts val="600"/>
              </a:spcAft>
              <a:buNone/>
            </a:pPr>
            <a:r>
              <a:rPr lang="en-US" sz="1800" b="1" kern="1200" dirty="0">
                <a:solidFill>
                  <a:schemeClr val="tx1"/>
                </a:solidFill>
                <a:latin typeface="+mn-lt"/>
                <a:ea typeface="+mn-ea"/>
                <a:cs typeface="+mn-cs"/>
              </a:rPr>
              <a:t>Cons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Interop has costs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Performance</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Bugs?</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Accessibility</a:t>
            </a:r>
          </a:p>
          <a:p>
            <a:pPr marL="1200150" lvl="2" indent="-285750">
              <a:spcAft>
                <a:spcPts val="600"/>
              </a:spcAft>
              <a:buFont typeface="Arial" panose="020B0604020202020204" pitchFamily="34" charset="0"/>
              <a:buChar char="•"/>
            </a:pPr>
            <a:r>
              <a:rPr lang="en-US" sz="1800" kern="1200" dirty="0">
                <a:solidFill>
                  <a:schemeClr val="tx1"/>
                </a:solidFill>
                <a:latin typeface="+mn-lt"/>
                <a:ea typeface="+mn-ea"/>
                <a:cs typeface="+mn-cs"/>
              </a:rPr>
              <a:t>Support across two products</a:t>
            </a:r>
          </a:p>
          <a:p>
            <a:pPr marL="742950" lvl="1" indent="-285750">
              <a:spcAft>
                <a:spcPts val="600"/>
              </a:spcAft>
              <a:buFont typeface="Arial" panose="020B0604020202020204" pitchFamily="34" charset="0"/>
              <a:buChar char="•"/>
            </a:pPr>
            <a:r>
              <a:rPr lang="en-US" sz="1800" kern="1200" dirty="0">
                <a:solidFill>
                  <a:schemeClr val="tx1"/>
                </a:solidFill>
                <a:latin typeface="+mn-lt"/>
                <a:ea typeface="+mn-ea"/>
                <a:cs typeface="+mn-cs"/>
              </a:rPr>
              <a:t>Feels like Web, not native</a:t>
            </a:r>
          </a:p>
        </p:txBody>
      </p:sp>
    </p:spTree>
    <p:extLst>
      <p:ext uri="{BB962C8B-B14F-4D97-AF65-F5344CB8AC3E}">
        <p14:creationId xmlns:p14="http://schemas.microsoft.com/office/powerpoint/2010/main" val="1916135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C23-A631-FB39-5F33-43A4B67DB862}"/>
              </a:ext>
            </a:extLst>
          </p:cNvPr>
          <p:cNvSpPr>
            <a:spLocks noGrp="1"/>
          </p:cNvSpPr>
          <p:nvPr>
            <p:ph type="title"/>
          </p:nvPr>
        </p:nvSpPr>
        <p:spPr/>
        <p:txBody>
          <a:bodyPr>
            <a:normAutofit/>
          </a:bodyPr>
          <a:lstStyle/>
          <a:p>
            <a:r>
              <a:rPr lang="en-US" sz="3600" dirty="0"/>
              <a:t>Uno Platform (or Avalonia UI) Advantages</a:t>
            </a:r>
          </a:p>
        </p:txBody>
      </p:sp>
      <p:sp>
        <p:nvSpPr>
          <p:cNvPr id="3" name="Content Placeholder 2">
            <a:extLst>
              <a:ext uri="{FF2B5EF4-FFF2-40B4-BE49-F238E27FC236}">
                <a16:creationId xmlns:a16="http://schemas.microsoft.com/office/drawing/2014/main" id="{98F25C07-EE95-39FA-68C1-7743EF604797}"/>
              </a:ext>
            </a:extLst>
          </p:cNvPr>
          <p:cNvSpPr>
            <a:spLocks noGrp="1"/>
          </p:cNvSpPr>
          <p:nvPr>
            <p:ph idx="1"/>
          </p:nvPr>
        </p:nvSpPr>
        <p:spPr/>
        <p:txBody>
          <a:bodyPr>
            <a:normAutofit fontScale="92500" lnSpcReduction="10000"/>
          </a:bodyPr>
          <a:lstStyle/>
          <a:p>
            <a:r>
              <a:rPr lang="en-US" dirty="0"/>
              <a:t>Cross-Platform (Windows, Android, iOS, macOS, Web, Linux, Tizen)</a:t>
            </a:r>
          </a:p>
          <a:p>
            <a:pPr lvl="1"/>
            <a:r>
              <a:rPr lang="en-US" dirty="0"/>
              <a:t>Ability to write platform-specific implementations</a:t>
            </a:r>
          </a:p>
          <a:p>
            <a:r>
              <a:rPr lang="en-US" dirty="0"/>
              <a:t>Windows platform apps</a:t>
            </a:r>
          </a:p>
          <a:p>
            <a:pPr lvl="1"/>
            <a:r>
              <a:rPr lang="en-US" dirty="0"/>
              <a:t>Use </a:t>
            </a:r>
            <a:r>
              <a:rPr lang="en-US" dirty="0" err="1"/>
              <a:t>Skia.WPF</a:t>
            </a:r>
            <a:r>
              <a:rPr lang="en-US" dirty="0"/>
              <a:t> to run on Windows 7 and later</a:t>
            </a:r>
          </a:p>
          <a:p>
            <a:pPr lvl="1"/>
            <a:r>
              <a:rPr lang="en-US" dirty="0"/>
              <a:t>Use </a:t>
            </a:r>
            <a:r>
              <a:rPr lang="en-US" dirty="0" err="1"/>
              <a:t>WinUI</a:t>
            </a:r>
            <a:r>
              <a:rPr lang="en-US" dirty="0"/>
              <a:t> &amp; Windows App SDK to run on Windows 10 (v19041) and later</a:t>
            </a:r>
          </a:p>
          <a:p>
            <a:r>
              <a:rPr lang="en-US" dirty="0" err="1"/>
              <a:t>WinUI</a:t>
            </a:r>
            <a:r>
              <a:rPr lang="en-US" dirty="0"/>
              <a:t> Uno apps nearly identical to native </a:t>
            </a:r>
            <a:r>
              <a:rPr lang="en-US" dirty="0" err="1"/>
              <a:t>WinUI</a:t>
            </a:r>
            <a:r>
              <a:rPr lang="en-US" dirty="0"/>
              <a:t> apps</a:t>
            </a:r>
          </a:p>
          <a:p>
            <a:pPr lvl="1"/>
            <a:r>
              <a:rPr lang="en-US" dirty="0"/>
              <a:t>Copy/Paste simple projects and run </a:t>
            </a:r>
            <a:r>
              <a:rPr lang="en-US" dirty="0" err="1"/>
              <a:t>Xplat</a:t>
            </a:r>
            <a:endParaRPr lang="en-US" dirty="0"/>
          </a:p>
          <a:p>
            <a:r>
              <a:rPr lang="en-US" dirty="0"/>
              <a:t>Supports C# Markup and MVU OR XAML and MVVM</a:t>
            </a:r>
          </a:p>
          <a:p>
            <a:r>
              <a:rPr lang="en-US" dirty="0"/>
              <a:t>Figma Plugin – Design in Figma and paste into your project</a:t>
            </a:r>
          </a:p>
          <a:p>
            <a:r>
              <a:rPr lang="en-US" dirty="0"/>
              <a:t>Themes support Fluent, Material and Cupertino design</a:t>
            </a:r>
          </a:p>
          <a:p>
            <a:r>
              <a:rPr lang="en-US" dirty="0"/>
              <a:t>Develop in Visual Studio, VS Code, or JetBrains Rider</a:t>
            </a:r>
          </a:p>
        </p:txBody>
      </p:sp>
      <p:sp>
        <p:nvSpPr>
          <p:cNvPr id="6" name="TextBox 5">
            <a:extLst>
              <a:ext uri="{FF2B5EF4-FFF2-40B4-BE49-F238E27FC236}">
                <a16:creationId xmlns:a16="http://schemas.microsoft.com/office/drawing/2014/main" id="{6BFEFC1B-5A1D-0C05-A2F5-B9CD8C52E2B5}"/>
              </a:ext>
            </a:extLst>
          </p:cNvPr>
          <p:cNvSpPr txBox="1"/>
          <p:nvPr/>
        </p:nvSpPr>
        <p:spPr>
          <a:xfrm>
            <a:off x="7391400" y="3333749"/>
            <a:ext cx="1720552" cy="11695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wrap="square" rtlCol="0">
            <a:spAutoFit/>
          </a:bodyPr>
          <a:lstStyle/>
          <a:p>
            <a:r>
              <a:rPr lang="en-US" sz="1400" b="1" dirty="0">
                <a:solidFill>
                  <a:schemeClr val="accent5">
                    <a:lumMod val="50000"/>
                  </a:schemeClr>
                </a:solidFill>
              </a:rPr>
              <a:t>Note:</a:t>
            </a:r>
            <a:endParaRPr lang="en-US" sz="1400" dirty="0">
              <a:solidFill>
                <a:schemeClr val="accent5">
                  <a:lumMod val="50000"/>
                </a:schemeClr>
              </a:solidFill>
            </a:endParaRPr>
          </a:p>
          <a:p>
            <a:r>
              <a:rPr lang="en-US" sz="1400" dirty="0">
                <a:solidFill>
                  <a:schemeClr val="accent5">
                    <a:lumMod val="50000"/>
                  </a:schemeClr>
                </a:solidFill>
              </a:rPr>
              <a:t>Avalonia UI is a similar solution but with WPF XAML syntax.</a:t>
            </a:r>
          </a:p>
        </p:txBody>
      </p:sp>
    </p:spTree>
    <p:extLst>
      <p:ext uri="{BB962C8B-B14F-4D97-AF65-F5344CB8AC3E}">
        <p14:creationId xmlns:p14="http://schemas.microsoft.com/office/powerpoint/2010/main" val="464573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FD73-5860-DD98-3A7B-473D69FB0280}"/>
              </a:ext>
            </a:extLst>
          </p:cNvPr>
          <p:cNvSpPr>
            <a:spLocks noGrp="1"/>
          </p:cNvSpPr>
          <p:nvPr>
            <p:ph type="title"/>
          </p:nvPr>
        </p:nvSpPr>
        <p:spPr>
          <a:xfrm>
            <a:off x="902189" y="213132"/>
            <a:ext cx="7338060" cy="1131570"/>
          </a:xfrm>
        </p:spPr>
        <p:txBody>
          <a:bodyPr>
            <a:normAutofit/>
          </a:bodyPr>
          <a:lstStyle/>
          <a:p>
            <a:r>
              <a:rPr lang="en-US" dirty="0"/>
              <a:t>Uno Platform Drawbacks &amp; Demo</a:t>
            </a:r>
          </a:p>
        </p:txBody>
      </p:sp>
      <p:sp>
        <p:nvSpPr>
          <p:cNvPr id="3" name="Content Placeholder 2">
            <a:extLst>
              <a:ext uri="{FF2B5EF4-FFF2-40B4-BE49-F238E27FC236}">
                <a16:creationId xmlns:a16="http://schemas.microsoft.com/office/drawing/2014/main" id="{EDCB1FB6-89D6-43EA-B715-A9C3E81790DC}"/>
              </a:ext>
            </a:extLst>
          </p:cNvPr>
          <p:cNvSpPr>
            <a:spLocks noGrp="1"/>
          </p:cNvSpPr>
          <p:nvPr>
            <p:ph idx="1"/>
          </p:nvPr>
        </p:nvSpPr>
        <p:spPr>
          <a:xfrm>
            <a:off x="902190" y="1508760"/>
            <a:ext cx="4697730" cy="3154680"/>
          </a:xfrm>
        </p:spPr>
        <p:txBody>
          <a:bodyPr>
            <a:normAutofit/>
          </a:bodyPr>
          <a:lstStyle/>
          <a:p>
            <a:r>
              <a:rPr lang="en-US" dirty="0"/>
              <a:t>No official support for VB or F#</a:t>
            </a:r>
          </a:p>
          <a:p>
            <a:r>
              <a:rPr lang="en-US" dirty="0"/>
              <a:t>Third-party solution</a:t>
            </a:r>
          </a:p>
          <a:p>
            <a:r>
              <a:rPr lang="en-US" dirty="0"/>
              <a:t>Pay for Advanced Support from Engineering Team</a:t>
            </a:r>
          </a:p>
          <a:p>
            <a:r>
              <a:rPr lang="en-US" dirty="0"/>
              <a:t>No XAML designer (use Hot Reload)</a:t>
            </a:r>
          </a:p>
          <a:p>
            <a:r>
              <a:rPr lang="en-US" dirty="0"/>
              <a:t>Some platform-specific code required for native features</a:t>
            </a:r>
          </a:p>
          <a:p>
            <a:r>
              <a:rPr lang="en-US" dirty="0"/>
              <a:t>Not as performant as native apps</a:t>
            </a:r>
          </a:p>
        </p:txBody>
      </p:sp>
      <p:pic>
        <p:nvPicPr>
          <p:cNvPr id="5" name="Picture 4" descr="Person watching empty phone">
            <a:extLst>
              <a:ext uri="{FF2B5EF4-FFF2-40B4-BE49-F238E27FC236}">
                <a16:creationId xmlns:a16="http://schemas.microsoft.com/office/drawing/2014/main" id="{AFBDCF6F-8AA7-2F9C-E33A-983F794977D4}"/>
              </a:ext>
            </a:extLst>
          </p:cNvPr>
          <p:cNvPicPr>
            <a:picLocks noChangeAspect="1"/>
          </p:cNvPicPr>
          <p:nvPr/>
        </p:nvPicPr>
        <p:blipFill>
          <a:blip r:embed="rId3"/>
          <a:srcRect l="36802" r="5644"/>
          <a:stretch/>
        </p:blipFill>
        <p:spPr>
          <a:xfrm>
            <a:off x="5885411" y="1366521"/>
            <a:ext cx="3256665" cy="3776979"/>
          </a:xfrm>
          <a:prstGeom prst="rect">
            <a:avLst/>
          </a:prstGeom>
        </p:spPr>
      </p:pic>
    </p:spTree>
    <p:extLst>
      <p:ext uri="{BB962C8B-B14F-4D97-AF65-F5344CB8AC3E}">
        <p14:creationId xmlns:p14="http://schemas.microsoft.com/office/powerpoint/2010/main" val="1410445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6A6D-E12E-F0D9-A093-438401A59254}"/>
              </a:ext>
            </a:extLst>
          </p:cNvPr>
          <p:cNvSpPr>
            <a:spLocks noGrp="1"/>
          </p:cNvSpPr>
          <p:nvPr>
            <p:ph type="title"/>
          </p:nvPr>
        </p:nvSpPr>
        <p:spPr/>
        <p:txBody>
          <a:bodyPr>
            <a:normAutofit/>
          </a:bodyPr>
          <a:lstStyle/>
          <a:p>
            <a:r>
              <a:rPr lang="en-US" dirty="0"/>
              <a:t>Choosing a UI Framework for Windows</a:t>
            </a:r>
          </a:p>
        </p:txBody>
      </p:sp>
      <p:sp>
        <p:nvSpPr>
          <p:cNvPr id="3" name="Content Placeholder 2">
            <a:extLst>
              <a:ext uri="{FF2B5EF4-FFF2-40B4-BE49-F238E27FC236}">
                <a16:creationId xmlns:a16="http://schemas.microsoft.com/office/drawing/2014/main" id="{126D590B-3738-69A1-2883-36CD249040A1}"/>
              </a:ext>
            </a:extLst>
          </p:cNvPr>
          <p:cNvSpPr>
            <a:spLocks noGrp="1"/>
          </p:cNvSpPr>
          <p:nvPr>
            <p:ph idx="1"/>
          </p:nvPr>
        </p:nvSpPr>
        <p:spPr/>
        <p:txBody>
          <a:bodyPr>
            <a:normAutofit fontScale="92500" lnSpcReduction="20000"/>
          </a:bodyPr>
          <a:lstStyle/>
          <a:p>
            <a:r>
              <a:rPr lang="en-US" dirty="0"/>
              <a:t>Programming Language</a:t>
            </a:r>
          </a:p>
          <a:p>
            <a:r>
              <a:rPr lang="en-US" dirty="0"/>
              <a:t>UI Framework</a:t>
            </a:r>
          </a:p>
          <a:p>
            <a:r>
              <a:rPr lang="en-US" dirty="0"/>
              <a:t>Drag &amp; Drop Designer</a:t>
            </a:r>
          </a:p>
          <a:p>
            <a:r>
              <a:rPr lang="en-US" dirty="0"/>
              <a:t>UI Design Language</a:t>
            </a:r>
          </a:p>
          <a:p>
            <a:r>
              <a:rPr lang="en-US" dirty="0"/>
              <a:t>.NET Support</a:t>
            </a:r>
          </a:p>
          <a:p>
            <a:r>
              <a:rPr lang="en-US" dirty="0"/>
              <a:t>Legacy Windows Support</a:t>
            </a:r>
          </a:p>
          <a:p>
            <a:r>
              <a:rPr lang="en-US" dirty="0"/>
              <a:t>Touch Support</a:t>
            </a:r>
          </a:p>
          <a:p>
            <a:r>
              <a:rPr lang="en-US" dirty="0"/>
              <a:t>Cross-platform Options</a:t>
            </a:r>
          </a:p>
          <a:p>
            <a:r>
              <a:rPr lang="en-US" dirty="0"/>
              <a:t>Long-term Support Options</a:t>
            </a:r>
          </a:p>
          <a:p>
            <a:r>
              <a:rPr lang="en-US" dirty="0"/>
              <a:t>Current Features and Public Roadmap</a:t>
            </a:r>
          </a:p>
          <a:p>
            <a:endParaRPr lang="en-US" dirty="0"/>
          </a:p>
        </p:txBody>
      </p:sp>
      <p:pic>
        <p:nvPicPr>
          <p:cNvPr id="5" name="Picture 4">
            <a:extLst>
              <a:ext uri="{FF2B5EF4-FFF2-40B4-BE49-F238E27FC236}">
                <a16:creationId xmlns:a16="http://schemas.microsoft.com/office/drawing/2014/main" id="{D302BA91-E6FC-57B3-2F8E-EB264E4D8983}"/>
              </a:ext>
            </a:extLst>
          </p:cNvPr>
          <p:cNvPicPr>
            <a:picLocks noChangeAspect="1"/>
          </p:cNvPicPr>
          <p:nvPr/>
        </p:nvPicPr>
        <p:blipFill>
          <a:blip r:embed="rId3"/>
          <a:stretch>
            <a:fillRect/>
          </a:stretch>
        </p:blipFill>
        <p:spPr>
          <a:xfrm>
            <a:off x="5391666" y="1047750"/>
            <a:ext cx="3385751" cy="1828800"/>
          </a:xfrm>
          <a:prstGeom prst="rect">
            <a:avLst/>
          </a:prstGeom>
        </p:spPr>
      </p:pic>
      <p:pic>
        <p:nvPicPr>
          <p:cNvPr id="7" name="Picture 6">
            <a:extLst>
              <a:ext uri="{FF2B5EF4-FFF2-40B4-BE49-F238E27FC236}">
                <a16:creationId xmlns:a16="http://schemas.microsoft.com/office/drawing/2014/main" id="{8C38EEA6-A8B8-978D-C3DC-FF625068C416}"/>
              </a:ext>
            </a:extLst>
          </p:cNvPr>
          <p:cNvPicPr>
            <a:picLocks noChangeAspect="1"/>
          </p:cNvPicPr>
          <p:nvPr/>
        </p:nvPicPr>
        <p:blipFill>
          <a:blip r:embed="rId4"/>
          <a:stretch>
            <a:fillRect/>
          </a:stretch>
        </p:blipFill>
        <p:spPr>
          <a:xfrm>
            <a:off x="5391665" y="2943029"/>
            <a:ext cx="3385751" cy="1651196"/>
          </a:xfrm>
          <a:prstGeom prst="rect">
            <a:avLst/>
          </a:prstGeom>
        </p:spPr>
      </p:pic>
    </p:spTree>
    <p:extLst>
      <p:ext uri="{BB962C8B-B14F-4D97-AF65-F5344CB8AC3E}">
        <p14:creationId xmlns:p14="http://schemas.microsoft.com/office/powerpoint/2010/main" val="3393296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9183-1889-3C0F-6854-EDC336E66E98}"/>
              </a:ext>
            </a:extLst>
          </p:cNvPr>
          <p:cNvSpPr>
            <a:spLocks noGrp="1"/>
          </p:cNvSpPr>
          <p:nvPr>
            <p:ph type="title"/>
          </p:nvPr>
        </p:nvSpPr>
        <p:spPr>
          <a:xfrm>
            <a:off x="466927" y="628984"/>
            <a:ext cx="2782493" cy="3885532"/>
          </a:xfrm>
        </p:spPr>
        <p:txBody>
          <a:bodyPr>
            <a:normAutofit/>
          </a:bodyPr>
          <a:lstStyle/>
          <a:p>
            <a:r>
              <a:rPr lang="en-US" sz="2700"/>
              <a:t>About Me</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93A82F-C6CE-010E-50A7-1E0513431318}"/>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Software Developer &amp; Architect for 25+ years</a:t>
            </a:r>
          </a:p>
          <a:p>
            <a:pPr lvl="1"/>
            <a:r>
              <a:rPr lang="en-US" sz="1200">
                <a:solidFill>
                  <a:schemeClr val="tx2"/>
                </a:solidFill>
              </a:rPr>
              <a:t>.NET / C# / WPF / Angular / SQL Server​</a:t>
            </a:r>
          </a:p>
          <a:p>
            <a:r>
              <a:rPr lang="en-US" sz="1200">
                <a:solidFill>
                  <a:schemeClr val="tx2"/>
                </a:solidFill>
              </a:rPr>
              <a:t>Morning Dew link blog – www.alvinashcraft.com</a:t>
            </a:r>
          </a:p>
          <a:p>
            <a:pPr lvl="1"/>
            <a:r>
              <a:rPr lang="en-US" sz="1200">
                <a:solidFill>
                  <a:schemeClr val="tx2"/>
                </a:solidFill>
              </a:rPr>
              <a:t>Daily links for developers since 2007​</a:t>
            </a:r>
          </a:p>
          <a:p>
            <a:r>
              <a:rPr lang="en-US" sz="1200">
                <a:solidFill>
                  <a:schemeClr val="tx2"/>
                </a:solidFill>
              </a:rPr>
              <a:t>Author of three books​ for Packt Publishing</a:t>
            </a:r>
          </a:p>
          <a:p>
            <a:pPr lvl="1"/>
            <a:r>
              <a:rPr lang="en-US" sz="1200">
                <a:solidFill>
                  <a:schemeClr val="tx2"/>
                </a:solidFill>
              </a:rPr>
              <a:t>Learn WinUI 3 (1</a:t>
            </a:r>
            <a:r>
              <a:rPr lang="en-US" sz="1200" baseline="30000">
                <a:solidFill>
                  <a:schemeClr val="tx2"/>
                </a:solidFill>
              </a:rPr>
              <a:t>st</a:t>
            </a:r>
            <a:r>
              <a:rPr lang="en-US" sz="1200">
                <a:solidFill>
                  <a:schemeClr val="tx2"/>
                </a:solidFill>
              </a:rPr>
              <a:t> &amp; 2</a:t>
            </a:r>
            <a:r>
              <a:rPr lang="en-US" sz="1200" baseline="30000">
                <a:solidFill>
                  <a:schemeClr val="tx2"/>
                </a:solidFill>
              </a:rPr>
              <a:t>nd</a:t>
            </a:r>
            <a:r>
              <a:rPr lang="en-US" sz="1200">
                <a:solidFill>
                  <a:schemeClr val="tx2"/>
                </a:solidFill>
              </a:rPr>
              <a:t> editions)​</a:t>
            </a:r>
          </a:p>
          <a:p>
            <a:pPr lvl="1"/>
            <a:r>
              <a:rPr lang="en-US" sz="1200">
                <a:solidFill>
                  <a:schemeClr val="tx2"/>
                </a:solidFill>
              </a:rPr>
              <a:t>Parallel Programming and Concurrency with C# 10 and .NET 6​</a:t>
            </a:r>
          </a:p>
          <a:p>
            <a:r>
              <a:rPr lang="en-US" sz="1200">
                <a:solidFill>
                  <a:schemeClr val="tx2"/>
                </a:solidFill>
              </a:rPr>
              <a:t>Joined Microsoft in March 2022​ - Sr. Content Developer</a:t>
            </a:r>
          </a:p>
          <a:p>
            <a:pPr lvl="1"/>
            <a:r>
              <a:rPr lang="en-US" sz="1200">
                <a:solidFill>
                  <a:schemeClr val="tx2"/>
                </a:solidFill>
              </a:rPr>
              <a:t>Content team &gt; Skilling &gt; Ecosystems org​ &gt; Cloud &amp; AI (under Scott Guthrie)</a:t>
            </a:r>
          </a:p>
          <a:p>
            <a:pPr lvl="1"/>
            <a:r>
              <a:rPr lang="en-US" sz="1200">
                <a:solidFill>
                  <a:schemeClr val="tx2"/>
                </a:solidFill>
              </a:rPr>
              <a:t>Windows Developer Documentation (Win32 / UWP / Windows App SDK)​</a:t>
            </a:r>
          </a:p>
          <a:p>
            <a:r>
              <a:rPr lang="en-US" sz="1200">
                <a:solidFill>
                  <a:schemeClr val="tx2"/>
                </a:solidFill>
              </a:rPr>
              <a:t>TechBash Developer Conference - Poconos</a:t>
            </a:r>
          </a:p>
          <a:p>
            <a:pPr lvl="1"/>
            <a:r>
              <a:rPr lang="en-US" sz="1200">
                <a:solidFill>
                  <a:schemeClr val="tx2"/>
                </a:solidFill>
              </a:rPr>
              <a:t>Organizer since TechBash 2016</a:t>
            </a:r>
          </a:p>
          <a:p>
            <a:pPr lvl="1"/>
            <a:r>
              <a:rPr lang="en-US" sz="1200">
                <a:solidFill>
                  <a:schemeClr val="tx2"/>
                </a:solidFill>
              </a:rPr>
              <a:t>TechBash Foundation - Founding board member (2015)</a:t>
            </a:r>
          </a:p>
        </p:txBody>
      </p:sp>
    </p:spTree>
    <p:extLst>
      <p:ext uri="{BB962C8B-B14F-4D97-AF65-F5344CB8AC3E}">
        <p14:creationId xmlns:p14="http://schemas.microsoft.com/office/powerpoint/2010/main" val="10436348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74232-A7A7-5DC3-D1EA-B760DF298BC1}"/>
              </a:ext>
            </a:extLst>
          </p:cNvPr>
          <p:cNvSpPr>
            <a:spLocks noGrp="1"/>
          </p:cNvSpPr>
          <p:nvPr>
            <p:ph type="title"/>
          </p:nvPr>
        </p:nvSpPr>
        <p:spPr>
          <a:xfrm>
            <a:off x="466927" y="628984"/>
            <a:ext cx="2782493" cy="3885532"/>
          </a:xfrm>
        </p:spPr>
        <p:txBody>
          <a:bodyPr>
            <a:normAutofit/>
          </a:bodyPr>
          <a:lstStyle/>
          <a:p>
            <a:r>
              <a:rPr lang="en-US" sz="2700"/>
              <a:t>Resources</a:t>
            </a:r>
          </a:p>
        </p:txBody>
      </p:sp>
      <p:sp useBgFill="1">
        <p:nvSpPr>
          <p:cNvPr id="17" name="Rectangle 16">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A19B99-7ABC-FF80-B34E-CB7BC428137D}"/>
              </a:ext>
            </a:extLst>
          </p:cNvPr>
          <p:cNvSpPr>
            <a:spLocks noGrp="1"/>
          </p:cNvSpPr>
          <p:nvPr>
            <p:ph idx="1"/>
          </p:nvPr>
        </p:nvSpPr>
        <p:spPr>
          <a:xfrm>
            <a:off x="3872753" y="628985"/>
            <a:ext cx="4367496" cy="3885531"/>
          </a:xfrm>
        </p:spPr>
        <p:txBody>
          <a:bodyPr anchor="ctr">
            <a:normAutofit/>
          </a:bodyPr>
          <a:lstStyle/>
          <a:p>
            <a:r>
              <a:rPr lang="en-US" sz="1200">
                <a:solidFill>
                  <a:schemeClr val="tx2"/>
                </a:solidFill>
              </a:rPr>
              <a:t>Choose the best UI framework – Microsoft Learn Training module: </a:t>
            </a:r>
            <a:r>
              <a:rPr lang="en-US" sz="1200">
                <a:solidFill>
                  <a:schemeClr val="tx2"/>
                </a:solidFill>
                <a:hlinkClick r:id="rId3"/>
              </a:rPr>
              <a:t>https://learn.microsoft.com/training/modules/windows-choose-best-app-framework/</a:t>
            </a:r>
            <a:r>
              <a:rPr lang="en-US" sz="1200">
                <a:solidFill>
                  <a:schemeClr val="tx2"/>
                </a:solidFill>
              </a:rPr>
              <a:t>  </a:t>
            </a:r>
          </a:p>
          <a:p>
            <a:r>
              <a:rPr lang="en-US" sz="1200">
                <a:solidFill>
                  <a:schemeClr val="tx2"/>
                </a:solidFill>
              </a:rPr>
              <a:t>Overview of Windows Development Options: </a:t>
            </a:r>
            <a:r>
              <a:rPr lang="en-US" sz="1200">
                <a:solidFill>
                  <a:schemeClr val="tx2"/>
                </a:solidFill>
                <a:hlinkClick r:id="rId4"/>
              </a:rPr>
              <a:t>https://learn.microsoft.com/windows/apps/get-started/</a:t>
            </a:r>
            <a:r>
              <a:rPr lang="en-US" sz="1200">
                <a:solidFill>
                  <a:schemeClr val="tx2"/>
                </a:solidFill>
              </a:rPr>
              <a:t> </a:t>
            </a:r>
          </a:p>
          <a:p>
            <a:r>
              <a:rPr lang="en-US" sz="1200">
                <a:solidFill>
                  <a:schemeClr val="tx2"/>
                </a:solidFill>
              </a:rPr>
              <a:t>Uno Platform Documentation: </a:t>
            </a:r>
            <a:r>
              <a:rPr lang="en-US" sz="1200">
                <a:solidFill>
                  <a:schemeClr val="tx2"/>
                </a:solidFill>
                <a:hlinkClick r:id="rId5"/>
              </a:rPr>
              <a:t>https://platform.uno/docs/articles/intro.html</a:t>
            </a:r>
            <a:r>
              <a:rPr lang="en-US" sz="1200">
                <a:solidFill>
                  <a:schemeClr val="tx2"/>
                </a:solidFill>
              </a:rPr>
              <a:t> </a:t>
            </a:r>
          </a:p>
          <a:p>
            <a:r>
              <a:rPr lang="en-US" sz="1200">
                <a:solidFill>
                  <a:schemeClr val="tx2"/>
                </a:solidFill>
              </a:rPr>
              <a:t>Avalonia Docs: </a:t>
            </a:r>
            <a:r>
              <a:rPr lang="en-US" sz="1200">
                <a:solidFill>
                  <a:schemeClr val="tx2"/>
                </a:solidFill>
                <a:hlinkClick r:id="rId6"/>
              </a:rPr>
              <a:t>https://docs.avaloniaui.net/</a:t>
            </a:r>
            <a:r>
              <a:rPr lang="en-US" sz="1200">
                <a:solidFill>
                  <a:schemeClr val="tx2"/>
                </a:solidFill>
              </a:rPr>
              <a:t> </a:t>
            </a:r>
          </a:p>
          <a:p>
            <a:r>
              <a:rPr lang="en-US" sz="1200">
                <a:solidFill>
                  <a:schemeClr val="tx2"/>
                </a:solidFill>
              </a:rPr>
              <a:t>Build a WPF Blazor Hybrid App: </a:t>
            </a:r>
            <a:r>
              <a:rPr lang="en-US" sz="1200">
                <a:solidFill>
                  <a:schemeClr val="tx2"/>
                </a:solidFill>
                <a:hlinkClick r:id="rId7"/>
              </a:rPr>
              <a:t>https://learn.microsoft.com/aspnet/core/blazor/hybrid/tutorials/wpf</a:t>
            </a:r>
            <a:r>
              <a:rPr lang="en-US" sz="1200">
                <a:solidFill>
                  <a:schemeClr val="tx2"/>
                </a:solidFill>
              </a:rPr>
              <a:t> </a:t>
            </a:r>
          </a:p>
          <a:p>
            <a:r>
              <a:rPr lang="en-US" sz="1200">
                <a:solidFill>
                  <a:schemeClr val="tx2"/>
                </a:solidFill>
              </a:rPr>
              <a:t>My Books on Amazon: </a:t>
            </a:r>
            <a:r>
              <a:rPr lang="en-US" sz="1200">
                <a:solidFill>
                  <a:schemeClr val="tx2"/>
                </a:solidFill>
                <a:hlinkClick r:id="rId8"/>
              </a:rPr>
              <a:t>https://www.amazon.com/stores/author/B08WLD35BX</a:t>
            </a:r>
            <a:r>
              <a:rPr lang="en-US" sz="1200">
                <a:solidFill>
                  <a:schemeClr val="tx2"/>
                </a:solidFill>
              </a:rPr>
              <a:t> </a:t>
            </a:r>
          </a:p>
          <a:p>
            <a:r>
              <a:rPr lang="en-US" sz="1200">
                <a:solidFill>
                  <a:schemeClr val="tx2"/>
                </a:solidFill>
              </a:rPr>
              <a:t>About Me with Social Links: </a:t>
            </a:r>
            <a:r>
              <a:rPr lang="en-US" sz="1200">
                <a:solidFill>
                  <a:schemeClr val="tx2"/>
                </a:solidFill>
                <a:hlinkClick r:id="rId9"/>
              </a:rPr>
              <a:t>https://about.me/alvinashcraft</a:t>
            </a:r>
            <a:r>
              <a:rPr lang="en-US" sz="1200">
                <a:solidFill>
                  <a:schemeClr val="tx2"/>
                </a:solidFill>
              </a:rPr>
              <a:t> </a:t>
            </a:r>
          </a:p>
          <a:p>
            <a:r>
              <a:rPr lang="en-US" sz="1200">
                <a:solidFill>
                  <a:schemeClr val="tx2"/>
                </a:solidFill>
              </a:rPr>
              <a:t>My session materials on GitHub: </a:t>
            </a:r>
            <a:r>
              <a:rPr lang="en-US" sz="1200">
                <a:solidFill>
                  <a:schemeClr val="tx2"/>
                </a:solidFill>
                <a:hlinkClick r:id="rId10"/>
              </a:rPr>
              <a:t>https://github.com/alvinashcraft/speaking/</a:t>
            </a:r>
            <a:r>
              <a:rPr lang="en-US" sz="1200">
                <a:solidFill>
                  <a:schemeClr val="tx2"/>
                </a:solidFill>
              </a:rPr>
              <a:t> </a:t>
            </a:r>
          </a:p>
        </p:txBody>
      </p:sp>
    </p:spTree>
    <p:extLst>
      <p:ext uri="{BB962C8B-B14F-4D97-AF65-F5344CB8AC3E}">
        <p14:creationId xmlns:p14="http://schemas.microsoft.com/office/powerpoint/2010/main" val="424781686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2E368-5420-8BA6-83CE-2DFFEA37A1F8}"/>
              </a:ext>
            </a:extLst>
          </p:cNvPr>
          <p:cNvSpPr>
            <a:spLocks noGrp="1"/>
          </p:cNvSpPr>
          <p:nvPr>
            <p:ph type="title"/>
          </p:nvPr>
        </p:nvSpPr>
        <p:spPr>
          <a:xfrm>
            <a:off x="902189" y="213132"/>
            <a:ext cx="7338060" cy="1131570"/>
          </a:xfrm>
        </p:spPr>
        <p:txBody>
          <a:bodyPr>
            <a:normAutofit/>
          </a:bodyPr>
          <a:lstStyle/>
          <a:p>
            <a:r>
              <a:rPr lang="en-US" dirty="0"/>
              <a:t>Questions?</a:t>
            </a:r>
          </a:p>
        </p:txBody>
      </p:sp>
      <p:graphicFrame>
        <p:nvGraphicFramePr>
          <p:cNvPr id="5" name="Content Placeholder 2">
            <a:extLst>
              <a:ext uri="{FF2B5EF4-FFF2-40B4-BE49-F238E27FC236}">
                <a16:creationId xmlns:a16="http://schemas.microsoft.com/office/drawing/2014/main" id="{A418E97D-D65E-6E54-0004-7995DA8A6512}"/>
              </a:ext>
            </a:extLst>
          </p:cNvPr>
          <p:cNvGraphicFramePr>
            <a:graphicFrameLocks noGrp="1"/>
          </p:cNvGraphicFramePr>
          <p:nvPr>
            <p:ph idx="1"/>
            <p:extLst>
              <p:ext uri="{D42A27DB-BD31-4B8C-83A1-F6EECF244321}">
                <p14:modId xmlns:p14="http://schemas.microsoft.com/office/powerpoint/2010/main" val="4262736637"/>
              </p:ext>
            </p:extLst>
          </p:nvPr>
        </p:nvGraphicFramePr>
        <p:xfrm>
          <a:off x="902493" y="1857446"/>
          <a:ext cx="7337823" cy="2562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895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C39D8-5186-375E-FC48-B0EFCBC9DFE0}"/>
              </a:ext>
            </a:extLst>
          </p:cNvPr>
          <p:cNvSpPr>
            <a:spLocks noGrp="1"/>
          </p:cNvSpPr>
          <p:nvPr>
            <p:ph type="title"/>
          </p:nvPr>
        </p:nvSpPr>
        <p:spPr>
          <a:xfrm>
            <a:off x="902189" y="213132"/>
            <a:ext cx="7338060" cy="1131570"/>
          </a:xfrm>
        </p:spPr>
        <p:txBody>
          <a:bodyPr>
            <a:normAutofit/>
          </a:bodyPr>
          <a:lstStyle/>
          <a:p>
            <a:r>
              <a:rPr lang="en-US" dirty="0"/>
              <a:t>Agenda</a:t>
            </a:r>
          </a:p>
        </p:txBody>
      </p:sp>
      <p:sp>
        <p:nvSpPr>
          <p:cNvPr id="3" name="Content Placeholder 2">
            <a:extLst>
              <a:ext uri="{FF2B5EF4-FFF2-40B4-BE49-F238E27FC236}">
                <a16:creationId xmlns:a16="http://schemas.microsoft.com/office/drawing/2014/main" id="{4A15B267-7589-467A-828D-DEA277BC7A2D}"/>
              </a:ext>
            </a:extLst>
          </p:cNvPr>
          <p:cNvSpPr>
            <a:spLocks noGrp="1"/>
          </p:cNvSpPr>
          <p:nvPr>
            <p:ph idx="1"/>
          </p:nvPr>
        </p:nvSpPr>
        <p:spPr>
          <a:xfrm>
            <a:off x="902190" y="1508760"/>
            <a:ext cx="4697730" cy="3154680"/>
          </a:xfrm>
        </p:spPr>
        <p:txBody>
          <a:bodyPr>
            <a:normAutofit/>
          </a:bodyPr>
          <a:lstStyle/>
          <a:p>
            <a:r>
              <a:rPr lang="en-US" dirty="0"/>
              <a:t>A brief history of Windows development</a:t>
            </a:r>
          </a:p>
          <a:p>
            <a:r>
              <a:rPr lang="en-US" dirty="0"/>
              <a:t>Today’s Choices – Pros &amp; Cons</a:t>
            </a:r>
          </a:p>
          <a:p>
            <a:pPr lvl="1"/>
            <a:r>
              <a:rPr lang="en-US" dirty="0"/>
              <a:t>Windows Forms</a:t>
            </a:r>
          </a:p>
          <a:p>
            <a:pPr lvl="1"/>
            <a:r>
              <a:rPr lang="en-US" dirty="0"/>
              <a:t>WPF</a:t>
            </a:r>
          </a:p>
          <a:p>
            <a:pPr lvl="1"/>
            <a:r>
              <a:rPr lang="en-US" dirty="0"/>
              <a:t>UWP</a:t>
            </a:r>
          </a:p>
          <a:p>
            <a:pPr lvl="1"/>
            <a:r>
              <a:rPr lang="en-US" dirty="0" err="1"/>
              <a:t>WinUI</a:t>
            </a:r>
            <a:r>
              <a:rPr lang="en-US" dirty="0"/>
              <a:t> &amp; Windows App SDK</a:t>
            </a:r>
          </a:p>
          <a:p>
            <a:pPr lvl="1"/>
            <a:r>
              <a:rPr lang="en-US" dirty="0"/>
              <a:t>.NET MAUI</a:t>
            </a:r>
          </a:p>
          <a:p>
            <a:pPr lvl="1"/>
            <a:r>
              <a:rPr lang="en-US" dirty="0"/>
              <a:t>Uno Platform, Blazor &amp; Avalonia (time-permitting)</a:t>
            </a:r>
          </a:p>
          <a:p>
            <a:r>
              <a:rPr lang="en-US" dirty="0"/>
              <a:t>Guidelines when choosing a framework</a:t>
            </a:r>
          </a:p>
          <a:p>
            <a:r>
              <a:rPr lang="en-US" dirty="0"/>
              <a:t>Resources and Q&amp;A</a:t>
            </a:r>
          </a:p>
        </p:txBody>
      </p:sp>
      <p:pic>
        <p:nvPicPr>
          <p:cNvPr id="5" name="Picture 4" descr="Person writing on a notepad">
            <a:extLst>
              <a:ext uri="{FF2B5EF4-FFF2-40B4-BE49-F238E27FC236}">
                <a16:creationId xmlns:a16="http://schemas.microsoft.com/office/drawing/2014/main" id="{C49F381B-60E7-8C15-2124-15F5BC2F7A6D}"/>
              </a:ext>
            </a:extLst>
          </p:cNvPr>
          <p:cNvPicPr>
            <a:picLocks noChangeAspect="1"/>
          </p:cNvPicPr>
          <p:nvPr/>
        </p:nvPicPr>
        <p:blipFill>
          <a:blip r:embed="rId3"/>
          <a:srcRect l="19526" r="12143" b="2"/>
          <a:stretch/>
        </p:blipFill>
        <p:spPr>
          <a:xfrm>
            <a:off x="5885411" y="1366521"/>
            <a:ext cx="3256665" cy="3776979"/>
          </a:xfrm>
          <a:prstGeom prst="rect">
            <a:avLst/>
          </a:prstGeom>
        </p:spPr>
      </p:pic>
    </p:spTree>
    <p:extLst>
      <p:ext uri="{BB962C8B-B14F-4D97-AF65-F5344CB8AC3E}">
        <p14:creationId xmlns:p14="http://schemas.microsoft.com/office/powerpoint/2010/main" val="2336034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D616AB-2B32-4A45-BEC9-C743E8978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BEC91407-C839-4EE3-B5C6-34919D3D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1950"/>
            <a:ext cx="9143999" cy="4419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317B5-6ED0-F7DF-6185-CA33ABD0BC92}"/>
              </a:ext>
            </a:extLst>
          </p:cNvPr>
          <p:cNvSpPr>
            <a:spLocks noGrp="1"/>
          </p:cNvSpPr>
          <p:nvPr>
            <p:ph type="title"/>
          </p:nvPr>
        </p:nvSpPr>
        <p:spPr>
          <a:xfrm>
            <a:off x="241299" y="603250"/>
            <a:ext cx="3128772" cy="3914961"/>
          </a:xfrm>
        </p:spPr>
        <p:txBody>
          <a:bodyPr anchor="t">
            <a:normAutofit/>
          </a:bodyPr>
          <a:lstStyle/>
          <a:p>
            <a:r>
              <a:rPr lang="en-US">
                <a:solidFill>
                  <a:schemeClr val="tx2"/>
                </a:solidFill>
              </a:rPr>
              <a:t>.NET Desktop App History</a:t>
            </a:r>
          </a:p>
        </p:txBody>
      </p:sp>
      <p:sp>
        <p:nvSpPr>
          <p:cNvPr id="3" name="Content Placeholder 2">
            <a:extLst>
              <a:ext uri="{FF2B5EF4-FFF2-40B4-BE49-F238E27FC236}">
                <a16:creationId xmlns:a16="http://schemas.microsoft.com/office/drawing/2014/main" id="{E86BC107-7377-B4E1-5BE4-91C18908C3FC}"/>
              </a:ext>
            </a:extLst>
          </p:cNvPr>
          <p:cNvSpPr>
            <a:spLocks noGrp="1"/>
          </p:cNvSpPr>
          <p:nvPr>
            <p:ph idx="1"/>
          </p:nvPr>
        </p:nvSpPr>
        <p:spPr>
          <a:xfrm>
            <a:off x="3852669" y="603249"/>
            <a:ext cx="5050029" cy="3914962"/>
          </a:xfrm>
        </p:spPr>
        <p:txBody>
          <a:bodyPr anchor="t">
            <a:normAutofit/>
          </a:bodyPr>
          <a:lstStyle/>
          <a:p>
            <a:r>
              <a:rPr lang="en-US" sz="1400"/>
              <a:t>2002 - Windows Forms (WinForms)</a:t>
            </a:r>
          </a:p>
          <a:p>
            <a:pPr lvl="1"/>
            <a:r>
              <a:rPr lang="en-US" sz="1400"/>
              <a:t>Successor to VB 6 forms</a:t>
            </a:r>
          </a:p>
          <a:p>
            <a:pPr lvl="1"/>
            <a:r>
              <a:rPr lang="en-US" sz="1400"/>
              <a:t>Bill Gates demo of Visual Basic form designer in 1991: </a:t>
            </a:r>
            <a:r>
              <a:rPr lang="en-US" sz="1400">
                <a:hlinkClick r:id="rId3"/>
              </a:rPr>
              <a:t>https://youtu.be/Fh_UDQnboRw?si=vO9IUCn05qW_w8PO</a:t>
            </a:r>
            <a:r>
              <a:rPr lang="en-US" sz="1400"/>
              <a:t> </a:t>
            </a:r>
          </a:p>
          <a:p>
            <a:r>
              <a:rPr lang="en-US" sz="1400"/>
              <a:t>2006 – Windows Presentation Foundation (WPF)</a:t>
            </a:r>
          </a:p>
          <a:p>
            <a:r>
              <a:rPr lang="en-US" sz="1400"/>
              <a:t>2015 - Universal Windows Platform (UWP)</a:t>
            </a:r>
          </a:p>
          <a:p>
            <a:pPr lvl="1"/>
            <a:r>
              <a:rPr lang="en-US" sz="1400"/>
              <a:t>Successor to Windows 8.x apps - 2012</a:t>
            </a:r>
          </a:p>
          <a:p>
            <a:r>
              <a:rPr lang="en-US" sz="1400"/>
              <a:t>2021 - WinUI and Windows App SDK (March)</a:t>
            </a:r>
          </a:p>
          <a:p>
            <a:r>
              <a:rPr lang="en-US" sz="1400"/>
              <a:t>2021 – Blazor Hybrid (November)</a:t>
            </a:r>
          </a:p>
          <a:p>
            <a:r>
              <a:rPr lang="en-US" sz="1400"/>
              <a:t>2022 - .NET MAUI (Multi-platform App UI)</a:t>
            </a:r>
          </a:p>
          <a:p>
            <a:r>
              <a:rPr lang="en-US" sz="1400"/>
              <a:t>3rd Party Cross-Platform Options</a:t>
            </a:r>
          </a:p>
          <a:p>
            <a:pPr lvl="1"/>
            <a:r>
              <a:rPr lang="en-US" sz="1400"/>
              <a:t>Uno Platform (UWP/WinUI XAML)</a:t>
            </a:r>
          </a:p>
          <a:p>
            <a:pPr lvl="1"/>
            <a:r>
              <a:rPr lang="en-US" sz="1400"/>
              <a:t>Avalonia UI (WPF XAML)</a:t>
            </a:r>
          </a:p>
        </p:txBody>
      </p:sp>
    </p:spTree>
    <p:extLst>
      <p:ext uri="{BB962C8B-B14F-4D97-AF65-F5344CB8AC3E}">
        <p14:creationId xmlns:p14="http://schemas.microsoft.com/office/powerpoint/2010/main" val="239446523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DCC8-88BA-2BFF-F2B3-A1AAC04DACD4}"/>
              </a:ext>
            </a:extLst>
          </p:cNvPr>
          <p:cNvSpPr>
            <a:spLocks noGrp="1"/>
          </p:cNvSpPr>
          <p:nvPr>
            <p:ph type="title"/>
          </p:nvPr>
        </p:nvSpPr>
        <p:spPr>
          <a:xfrm>
            <a:off x="228600" y="206375"/>
            <a:ext cx="5771209" cy="857250"/>
          </a:xfrm>
        </p:spPr>
        <p:txBody>
          <a:bodyPr/>
          <a:lstStyle/>
          <a:p>
            <a:r>
              <a:rPr lang="en-US" dirty="0"/>
              <a:t>User Interface Examples</a:t>
            </a:r>
          </a:p>
        </p:txBody>
      </p:sp>
      <p:pic>
        <p:nvPicPr>
          <p:cNvPr id="4" name="Content Placeholder 10">
            <a:extLst>
              <a:ext uri="{FF2B5EF4-FFF2-40B4-BE49-F238E27FC236}">
                <a16:creationId xmlns:a16="http://schemas.microsoft.com/office/drawing/2014/main" id="{17FA4E71-E597-AD50-071C-753E9FAC03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70383" y="1193163"/>
            <a:ext cx="2547650" cy="1724698"/>
          </a:xfrm>
          <a:prstGeom prst="rect">
            <a:avLst/>
          </a:prstGeom>
        </p:spPr>
      </p:pic>
      <p:pic>
        <p:nvPicPr>
          <p:cNvPr id="5" name="Content Placeholder 12" descr="A screenshot of a computer&#10;&#10;Description automatically generated">
            <a:extLst>
              <a:ext uri="{FF2B5EF4-FFF2-40B4-BE49-F238E27FC236}">
                <a16:creationId xmlns:a16="http://schemas.microsoft.com/office/drawing/2014/main" id="{5C12AF68-7EC5-9166-A889-8B19941361BA}"/>
              </a:ext>
            </a:extLst>
          </p:cNvPr>
          <p:cNvPicPr>
            <a:picLocks noChangeAspect="1"/>
          </p:cNvPicPr>
          <p:nvPr/>
        </p:nvPicPr>
        <p:blipFill>
          <a:blip r:embed="rId4"/>
          <a:stretch>
            <a:fillRect/>
          </a:stretch>
        </p:blipFill>
        <p:spPr>
          <a:xfrm>
            <a:off x="270383" y="3222283"/>
            <a:ext cx="2743200" cy="1591427"/>
          </a:xfrm>
          <a:prstGeom prst="rect">
            <a:avLst/>
          </a:prstGeom>
        </p:spPr>
      </p:pic>
      <p:pic>
        <p:nvPicPr>
          <p:cNvPr id="6" name="Content Placeholder 10">
            <a:extLst>
              <a:ext uri="{FF2B5EF4-FFF2-40B4-BE49-F238E27FC236}">
                <a16:creationId xmlns:a16="http://schemas.microsoft.com/office/drawing/2014/main" id="{116D74BF-1BDF-3B20-F4C6-117B73FB2D12}"/>
              </a:ext>
            </a:extLst>
          </p:cNvPr>
          <p:cNvPicPr>
            <a:picLocks noChangeAspect="1"/>
          </p:cNvPicPr>
          <p:nvPr/>
        </p:nvPicPr>
        <p:blipFill>
          <a:blip r:embed="rId5"/>
          <a:srcRect/>
          <a:stretch/>
        </p:blipFill>
        <p:spPr>
          <a:xfrm>
            <a:off x="6228409" y="194177"/>
            <a:ext cx="2839390" cy="1600200"/>
          </a:xfrm>
          <a:prstGeom prst="rect">
            <a:avLst/>
          </a:prstGeom>
        </p:spPr>
      </p:pic>
      <p:pic>
        <p:nvPicPr>
          <p:cNvPr id="7" name="Content Placeholder 10">
            <a:extLst>
              <a:ext uri="{FF2B5EF4-FFF2-40B4-BE49-F238E27FC236}">
                <a16:creationId xmlns:a16="http://schemas.microsoft.com/office/drawing/2014/main" id="{1F16A69A-949F-CB39-7627-45650A973AC8}"/>
              </a:ext>
            </a:extLst>
          </p:cNvPr>
          <p:cNvPicPr>
            <a:picLocks noChangeAspect="1"/>
          </p:cNvPicPr>
          <p:nvPr/>
        </p:nvPicPr>
        <p:blipFill>
          <a:blip r:embed="rId6"/>
          <a:srcRect/>
          <a:stretch/>
        </p:blipFill>
        <p:spPr>
          <a:xfrm>
            <a:off x="3412603" y="3117468"/>
            <a:ext cx="2547396" cy="1779337"/>
          </a:xfrm>
          <a:prstGeom prst="rect">
            <a:avLst/>
          </a:prstGeom>
        </p:spPr>
      </p:pic>
      <p:pic>
        <p:nvPicPr>
          <p:cNvPr id="8" name="Content Placeholder 10">
            <a:extLst>
              <a:ext uri="{FF2B5EF4-FFF2-40B4-BE49-F238E27FC236}">
                <a16:creationId xmlns:a16="http://schemas.microsoft.com/office/drawing/2014/main" id="{A620D236-3B22-3ACE-A2F8-E99B00A6F6C6}"/>
              </a:ext>
            </a:extLst>
          </p:cNvPr>
          <p:cNvPicPr>
            <a:picLocks noChangeAspect="1"/>
          </p:cNvPicPr>
          <p:nvPr/>
        </p:nvPicPr>
        <p:blipFill>
          <a:blip r:embed="rId7"/>
          <a:srcRect/>
          <a:stretch/>
        </p:blipFill>
        <p:spPr>
          <a:xfrm>
            <a:off x="6270756" y="2804757"/>
            <a:ext cx="2547650" cy="1600200"/>
          </a:xfrm>
          <a:prstGeom prst="rect">
            <a:avLst/>
          </a:prstGeom>
        </p:spPr>
      </p:pic>
      <p:pic>
        <p:nvPicPr>
          <p:cNvPr id="9" name="Content Placeholder 10">
            <a:extLst>
              <a:ext uri="{FF2B5EF4-FFF2-40B4-BE49-F238E27FC236}">
                <a16:creationId xmlns:a16="http://schemas.microsoft.com/office/drawing/2014/main" id="{739FA184-4813-9C21-63A1-78AD679CC936}"/>
              </a:ext>
            </a:extLst>
          </p:cNvPr>
          <p:cNvPicPr>
            <a:picLocks noChangeAspect="1"/>
          </p:cNvPicPr>
          <p:nvPr/>
        </p:nvPicPr>
        <p:blipFill>
          <a:blip r:embed="rId8"/>
          <a:srcRect/>
          <a:stretch/>
        </p:blipFill>
        <p:spPr>
          <a:xfrm>
            <a:off x="3287567" y="1200181"/>
            <a:ext cx="2906753" cy="1729873"/>
          </a:xfrm>
          <a:prstGeom prst="rect">
            <a:avLst/>
          </a:prstGeom>
        </p:spPr>
      </p:pic>
    </p:spTree>
    <p:extLst>
      <p:ext uri="{BB962C8B-B14F-4D97-AF65-F5344CB8AC3E}">
        <p14:creationId xmlns:p14="http://schemas.microsoft.com/office/powerpoint/2010/main" val="2813270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6D86F0-98E0-4468-9315-41BF7B0F2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2E42-C37E-988D-A4BB-7596D6D6EC80}"/>
              </a:ext>
            </a:extLst>
          </p:cNvPr>
          <p:cNvSpPr>
            <a:spLocks noGrp="1"/>
          </p:cNvSpPr>
          <p:nvPr>
            <p:ph type="title"/>
          </p:nvPr>
        </p:nvSpPr>
        <p:spPr>
          <a:xfrm>
            <a:off x="466927" y="628984"/>
            <a:ext cx="2782493" cy="3885532"/>
          </a:xfrm>
        </p:spPr>
        <p:txBody>
          <a:bodyPr>
            <a:normAutofit/>
          </a:bodyPr>
          <a:lstStyle/>
          <a:p>
            <a:r>
              <a:rPr lang="en-US" sz="2700"/>
              <a:t>Windows Forms Advantages</a:t>
            </a:r>
          </a:p>
        </p:txBody>
      </p:sp>
      <p:sp useBgFill="1">
        <p:nvSpPr>
          <p:cNvPr id="10" name="Rectangle 9">
            <a:extLst>
              <a:ext uri="{FF2B5EF4-FFF2-40B4-BE49-F238E27FC236}">
                <a16:creationId xmlns:a16="http://schemas.microsoft.com/office/drawing/2014/main" id="{CE957058-57AD-46A9-BAE9-7145CB3504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1" y="-1"/>
            <a:ext cx="5653277"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B82E8F-C2CA-D7A2-1CDC-79BB5D9AD6BD}"/>
              </a:ext>
            </a:extLst>
          </p:cNvPr>
          <p:cNvSpPr>
            <a:spLocks noGrp="1"/>
          </p:cNvSpPr>
          <p:nvPr>
            <p:ph idx="1"/>
          </p:nvPr>
        </p:nvSpPr>
        <p:spPr>
          <a:xfrm>
            <a:off x="3872753" y="628985"/>
            <a:ext cx="4367496" cy="3885531"/>
          </a:xfrm>
        </p:spPr>
        <p:txBody>
          <a:bodyPr anchor="ctr">
            <a:normAutofit/>
          </a:bodyPr>
          <a:lstStyle/>
          <a:p>
            <a:r>
              <a:rPr lang="en-US" sz="1300">
                <a:solidFill>
                  <a:schemeClr val="tx2"/>
                </a:solidFill>
              </a:rPr>
              <a:t>Rapid UI development with forms designer and data binding</a:t>
            </a:r>
          </a:p>
          <a:p>
            <a:r>
              <a:rPr lang="en-US" sz="1300">
                <a:solidFill>
                  <a:schemeClr val="tx2"/>
                </a:solidFill>
              </a:rPr>
              <a:t>Third-party control support</a:t>
            </a:r>
          </a:p>
          <a:p>
            <a:r>
              <a:rPr lang="en-US" sz="1300">
                <a:solidFill>
                  <a:schemeClr val="tx2"/>
                </a:solidFill>
              </a:rPr>
              <a:t>Modern and legacy options</a:t>
            </a:r>
          </a:p>
          <a:p>
            <a:pPr lvl="1"/>
            <a:r>
              <a:rPr lang="en-US" sz="1300">
                <a:solidFill>
                  <a:schemeClr val="tx2"/>
                </a:solidFill>
              </a:rPr>
              <a:t>.NET Framework to target legacy Windows</a:t>
            </a:r>
          </a:p>
          <a:p>
            <a:pPr lvl="1"/>
            <a:r>
              <a:rPr lang="en-US" sz="1300">
                <a:solidFill>
                  <a:schemeClr val="tx2"/>
                </a:solidFill>
              </a:rPr>
              <a:t>.NET 8 for modern language features and performance</a:t>
            </a:r>
          </a:p>
          <a:p>
            <a:pPr lvl="1"/>
            <a:r>
              <a:rPr lang="en-US" sz="1300">
                <a:solidFill>
                  <a:schemeClr val="tx2"/>
                </a:solidFill>
              </a:rPr>
              <a:t>Upgrade .NET Framework apps to modern .NET with Visual Studio</a:t>
            </a:r>
          </a:p>
          <a:p>
            <a:r>
              <a:rPr lang="en-US" sz="1300">
                <a:solidFill>
                  <a:schemeClr val="tx2"/>
                </a:solidFill>
              </a:rPr>
              <a:t>Active Development (Accessibility, High DPI, Performance, Dark Mode?)</a:t>
            </a:r>
          </a:p>
          <a:p>
            <a:pPr lvl="1"/>
            <a:r>
              <a:rPr lang="en-US" sz="1300">
                <a:solidFill>
                  <a:schemeClr val="tx2"/>
                </a:solidFill>
              </a:rPr>
              <a:t>Roadmap: </a:t>
            </a:r>
            <a:r>
              <a:rPr lang="en-US" sz="1300">
                <a:solidFill>
                  <a:schemeClr val="tx2"/>
                </a:solidFill>
                <a:hlinkClick r:id="rId3"/>
              </a:rPr>
              <a:t>https://github.com/dotnet/winforms/blob/main/docs/roadmap.md</a:t>
            </a:r>
            <a:r>
              <a:rPr lang="en-US" sz="1300">
                <a:solidFill>
                  <a:schemeClr val="tx2"/>
                </a:solidFill>
              </a:rPr>
              <a:t>  </a:t>
            </a:r>
          </a:p>
          <a:p>
            <a:pPr marL="0" indent="0">
              <a:buNone/>
            </a:pPr>
            <a:endParaRPr lang="en-US" sz="1300">
              <a:solidFill>
                <a:schemeClr val="tx2"/>
              </a:solidFill>
            </a:endParaRPr>
          </a:p>
          <a:p>
            <a:pPr marL="0" indent="0">
              <a:buNone/>
            </a:pPr>
            <a:r>
              <a:rPr lang="en-US" sz="1300" i="1">
                <a:solidFill>
                  <a:schemeClr val="tx2"/>
                </a:solidFill>
              </a:rPr>
              <a:t>Every C# (or VB) developer is already a WinForms developer</a:t>
            </a:r>
          </a:p>
        </p:txBody>
      </p:sp>
    </p:spTree>
    <p:extLst>
      <p:ext uri="{BB962C8B-B14F-4D97-AF65-F5344CB8AC3E}">
        <p14:creationId xmlns:p14="http://schemas.microsoft.com/office/powerpoint/2010/main" val="371086322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62804-9216-86A3-D5C8-2FEE0FF44F4D}"/>
              </a:ext>
            </a:extLst>
          </p:cNvPr>
          <p:cNvSpPr>
            <a:spLocks noGrp="1"/>
          </p:cNvSpPr>
          <p:nvPr>
            <p:ph type="title"/>
          </p:nvPr>
        </p:nvSpPr>
        <p:spPr>
          <a:xfrm>
            <a:off x="902189" y="213132"/>
            <a:ext cx="7338060" cy="1131570"/>
          </a:xfrm>
        </p:spPr>
        <p:txBody>
          <a:bodyPr>
            <a:normAutofit/>
          </a:bodyPr>
          <a:lstStyle/>
          <a:p>
            <a:r>
              <a:rPr lang="en-US" dirty="0"/>
              <a:t>Windows Forms Drawbacks &amp; Demo</a:t>
            </a:r>
          </a:p>
        </p:txBody>
      </p:sp>
      <p:sp>
        <p:nvSpPr>
          <p:cNvPr id="3" name="Content Placeholder 2">
            <a:extLst>
              <a:ext uri="{FF2B5EF4-FFF2-40B4-BE49-F238E27FC236}">
                <a16:creationId xmlns:a16="http://schemas.microsoft.com/office/drawing/2014/main" id="{DBBB4EEF-219E-6726-2BA2-0FD0E3F4032F}"/>
              </a:ext>
            </a:extLst>
          </p:cNvPr>
          <p:cNvSpPr>
            <a:spLocks noGrp="1"/>
          </p:cNvSpPr>
          <p:nvPr>
            <p:ph idx="1"/>
          </p:nvPr>
        </p:nvSpPr>
        <p:spPr>
          <a:xfrm>
            <a:off x="902190" y="1508760"/>
            <a:ext cx="4697730" cy="3154680"/>
          </a:xfrm>
        </p:spPr>
        <p:txBody>
          <a:bodyPr>
            <a:normAutofit/>
          </a:bodyPr>
          <a:lstStyle/>
          <a:p>
            <a:r>
              <a:rPr lang="en-US" dirty="0"/>
              <a:t>It looks like Windows Forms – Dated UI</a:t>
            </a:r>
          </a:p>
          <a:p>
            <a:pPr lvl="1"/>
            <a:r>
              <a:rPr lang="en-US" dirty="0"/>
              <a:t>No support for Windows Fluent Design</a:t>
            </a:r>
          </a:p>
          <a:p>
            <a:pPr lvl="1"/>
            <a:r>
              <a:rPr lang="en-US" dirty="0"/>
              <a:t>Looks like Windows XP or 7</a:t>
            </a:r>
          </a:p>
          <a:p>
            <a:r>
              <a:rPr lang="en-US" dirty="0"/>
              <a:t>No GPU acceleration</a:t>
            </a:r>
          </a:p>
          <a:p>
            <a:r>
              <a:rPr lang="en-US" dirty="0"/>
              <a:t>No C++ support</a:t>
            </a:r>
          </a:p>
          <a:p>
            <a:r>
              <a:rPr lang="en-US" dirty="0"/>
              <a:t>No current support for Windows themes (Dark Mode)</a:t>
            </a:r>
          </a:p>
          <a:p>
            <a:pPr lvl="1"/>
            <a:r>
              <a:rPr lang="en-US" dirty="0"/>
              <a:t>Third-Party Theming Options</a:t>
            </a:r>
          </a:p>
          <a:p>
            <a:r>
              <a:rPr lang="en-US" dirty="0"/>
              <a:t>Not optimal for Touch and Pen input</a:t>
            </a:r>
          </a:p>
        </p:txBody>
      </p:sp>
      <p:pic>
        <p:nvPicPr>
          <p:cNvPr id="5" name="Picture 4" descr="Woman peeking out a window">
            <a:extLst>
              <a:ext uri="{FF2B5EF4-FFF2-40B4-BE49-F238E27FC236}">
                <a16:creationId xmlns:a16="http://schemas.microsoft.com/office/drawing/2014/main" id="{2668D903-DD06-F2DB-8E96-187F73063598}"/>
              </a:ext>
            </a:extLst>
          </p:cNvPr>
          <p:cNvPicPr>
            <a:picLocks noChangeAspect="1"/>
          </p:cNvPicPr>
          <p:nvPr/>
        </p:nvPicPr>
        <p:blipFill>
          <a:blip r:embed="rId3"/>
          <a:srcRect l="34564" r="7881"/>
          <a:stretch/>
        </p:blipFill>
        <p:spPr>
          <a:xfrm>
            <a:off x="5885411" y="1366521"/>
            <a:ext cx="3256665" cy="3776979"/>
          </a:xfrm>
          <a:prstGeom prst="rect">
            <a:avLst/>
          </a:prstGeom>
        </p:spPr>
      </p:pic>
    </p:spTree>
    <p:extLst>
      <p:ext uri="{BB962C8B-B14F-4D97-AF65-F5344CB8AC3E}">
        <p14:creationId xmlns:p14="http://schemas.microsoft.com/office/powerpoint/2010/main" val="3345080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28F1DFAD-67AA-4E34-B0A0-5FB1DF15A2D4}"/>
              </a:ext>
            </a:extLst>
          </p:cNvPr>
          <p:cNvPicPr>
            <a:picLocks noChangeAspect="1"/>
          </p:cNvPicPr>
          <p:nvPr/>
        </p:nvPicPr>
        <p:blipFill>
          <a:blip r:embed="rId3">
            <a:alphaModFix amt="25000"/>
          </a:blip>
          <a:srcRect t="5981" b="9750"/>
          <a:stretch/>
        </p:blipFill>
        <p:spPr>
          <a:xfrm>
            <a:off x="20" y="10"/>
            <a:ext cx="9143980" cy="5143490"/>
          </a:xfrm>
          <a:prstGeom prst="rect">
            <a:avLst/>
          </a:prstGeom>
        </p:spPr>
      </p:pic>
      <p:sp>
        <p:nvSpPr>
          <p:cNvPr id="9" name="Rectangle 8">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9536"/>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6001B7B7-FFA7-447A-241D-4CB6A304746B}"/>
              </a:ext>
            </a:extLst>
          </p:cNvPr>
          <p:cNvSpPr>
            <a:spLocks noGrp="1"/>
          </p:cNvSpPr>
          <p:nvPr>
            <p:ph type="title"/>
          </p:nvPr>
        </p:nvSpPr>
        <p:spPr>
          <a:xfrm>
            <a:off x="902189" y="213132"/>
            <a:ext cx="7338060" cy="1131570"/>
          </a:xfrm>
        </p:spPr>
        <p:txBody>
          <a:bodyPr>
            <a:normAutofit/>
          </a:bodyPr>
          <a:lstStyle/>
          <a:p>
            <a:r>
              <a:rPr lang="en-US" dirty="0"/>
              <a:t>WPF Advantages</a:t>
            </a:r>
          </a:p>
        </p:txBody>
      </p:sp>
      <p:sp>
        <p:nvSpPr>
          <p:cNvPr id="3" name="Content Placeholder 2">
            <a:extLst>
              <a:ext uri="{FF2B5EF4-FFF2-40B4-BE49-F238E27FC236}">
                <a16:creationId xmlns:a16="http://schemas.microsoft.com/office/drawing/2014/main" id="{73BA810C-941B-7200-8A64-49324D432405}"/>
              </a:ext>
            </a:extLst>
          </p:cNvPr>
          <p:cNvSpPr>
            <a:spLocks noGrp="1"/>
          </p:cNvSpPr>
          <p:nvPr>
            <p:ph idx="1"/>
          </p:nvPr>
        </p:nvSpPr>
        <p:spPr>
          <a:xfrm>
            <a:off x="902189" y="1508760"/>
            <a:ext cx="7338060" cy="3154680"/>
          </a:xfrm>
        </p:spPr>
        <p:txBody>
          <a:bodyPr>
            <a:normAutofit lnSpcReduction="10000"/>
          </a:bodyPr>
          <a:lstStyle/>
          <a:p>
            <a:r>
              <a:rPr lang="en-US" sz="1500"/>
              <a:t>Extensible Application Markup Language (XAML) designer</a:t>
            </a:r>
          </a:p>
          <a:p>
            <a:r>
              <a:rPr lang="en-US" sz="1500"/>
              <a:t>XAML Hot Reload for UI debugging</a:t>
            </a:r>
          </a:p>
          <a:p>
            <a:r>
              <a:rPr lang="en-US" sz="1500"/>
              <a:t>GPU Accelerated UI – DirectX pipeline</a:t>
            </a:r>
          </a:p>
          <a:p>
            <a:r>
              <a:rPr lang="en-US" sz="1500"/>
              <a:t>Rich data binding with MVVM pattern</a:t>
            </a:r>
          </a:p>
          <a:p>
            <a:r>
              <a:rPr lang="en-US" sz="1500"/>
              <a:t>Modern and legacy support (.NET Framework and modern .NET)</a:t>
            </a:r>
          </a:p>
          <a:p>
            <a:r>
              <a:rPr lang="en-US" sz="1500"/>
              <a:t>Extensive 3rd Party control and library support (Theming)</a:t>
            </a:r>
          </a:p>
          <a:p>
            <a:r>
              <a:rPr lang="en-US" sz="1500"/>
              <a:t>Active development</a:t>
            </a:r>
          </a:p>
          <a:p>
            <a:pPr lvl="1"/>
            <a:r>
              <a:rPr lang="en-US" dirty="0"/>
              <a:t>Roadmap: </a:t>
            </a:r>
            <a:r>
              <a:rPr lang="en-US" dirty="0">
                <a:hlinkClick r:id="rId4"/>
              </a:rPr>
              <a:t>https://github.com/dotnet/wpf/blob/main/roadmap.md</a:t>
            </a:r>
            <a:r>
              <a:rPr lang="en-US" dirty="0"/>
              <a:t> </a:t>
            </a:r>
          </a:p>
          <a:p>
            <a:pPr lvl="1"/>
            <a:r>
              <a:rPr lang="en-US" dirty="0"/>
              <a:t>Windows 11 theming support and UI refresh in .NET 9</a:t>
            </a:r>
          </a:p>
          <a:p>
            <a:r>
              <a:rPr lang="en-US" sz="1500"/>
              <a:t>Great for native Enterprise apps with multi-window experiences</a:t>
            </a:r>
          </a:p>
        </p:txBody>
      </p:sp>
    </p:spTree>
    <p:extLst>
      <p:ext uri="{BB962C8B-B14F-4D97-AF65-F5344CB8AC3E}">
        <p14:creationId xmlns:p14="http://schemas.microsoft.com/office/powerpoint/2010/main" val="2589394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chemeClr val="bg1">
                <a:shade val="91000"/>
                <a:satMod val="105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DF470D-7F90-43BB-B1CD-ADE821F1D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White abstract background">
            <a:extLst>
              <a:ext uri="{FF2B5EF4-FFF2-40B4-BE49-F238E27FC236}">
                <a16:creationId xmlns:a16="http://schemas.microsoft.com/office/drawing/2014/main" id="{F5703E14-5E1F-51BD-C718-EDEB15869BC0}"/>
              </a:ext>
            </a:extLst>
          </p:cNvPr>
          <p:cNvPicPr>
            <a:picLocks noChangeAspect="1"/>
          </p:cNvPicPr>
          <p:nvPr/>
        </p:nvPicPr>
        <p:blipFill>
          <a:blip r:embed="rId4">
            <a:duotone>
              <a:prstClr val="black"/>
              <a:schemeClr val="tx2">
                <a:tint val="45000"/>
                <a:satMod val="400000"/>
              </a:schemeClr>
            </a:duotone>
            <a:alphaModFix amt="35000"/>
          </a:blip>
          <a:srcRect t="10710" b="18977"/>
          <a:stretch/>
        </p:blipFill>
        <p:spPr>
          <a:xfrm>
            <a:off x="20" y="10"/>
            <a:ext cx="9143980" cy="5143490"/>
          </a:xfrm>
          <a:prstGeom prst="rect">
            <a:avLst/>
          </a:prstGeom>
        </p:spPr>
      </p:pic>
      <p:sp>
        <p:nvSpPr>
          <p:cNvPr id="11" name="Rectangle 10">
            <a:extLst>
              <a:ext uri="{FF2B5EF4-FFF2-40B4-BE49-F238E27FC236}">
                <a16:creationId xmlns:a16="http://schemas.microsoft.com/office/drawing/2014/main" id="{B0C31C5B-9F5D-499E-A9B2-4944B29CE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132081"/>
            <a:ext cx="9141714" cy="12344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2" name="Title 1">
            <a:extLst>
              <a:ext uri="{FF2B5EF4-FFF2-40B4-BE49-F238E27FC236}">
                <a16:creationId xmlns:a16="http://schemas.microsoft.com/office/drawing/2014/main" id="{EE851DE3-CC0F-572C-95CD-DFD56198702D}"/>
              </a:ext>
            </a:extLst>
          </p:cNvPr>
          <p:cNvSpPr>
            <a:spLocks noGrp="1"/>
          </p:cNvSpPr>
          <p:nvPr>
            <p:ph type="title"/>
          </p:nvPr>
        </p:nvSpPr>
        <p:spPr>
          <a:xfrm>
            <a:off x="902189" y="213132"/>
            <a:ext cx="7338060" cy="1131570"/>
          </a:xfrm>
        </p:spPr>
        <p:txBody>
          <a:bodyPr>
            <a:normAutofit/>
          </a:bodyPr>
          <a:lstStyle/>
          <a:p>
            <a:r>
              <a:rPr lang="en-US" dirty="0"/>
              <a:t>WPF Drawbacks &amp; Demo</a:t>
            </a:r>
          </a:p>
        </p:txBody>
      </p:sp>
      <p:sp>
        <p:nvSpPr>
          <p:cNvPr id="3" name="Content Placeholder 2">
            <a:extLst>
              <a:ext uri="{FF2B5EF4-FFF2-40B4-BE49-F238E27FC236}">
                <a16:creationId xmlns:a16="http://schemas.microsoft.com/office/drawing/2014/main" id="{4F80B9AA-7EFF-A0FE-FC18-A0745FA77288}"/>
              </a:ext>
            </a:extLst>
          </p:cNvPr>
          <p:cNvSpPr>
            <a:spLocks noGrp="1"/>
          </p:cNvSpPr>
          <p:nvPr>
            <p:ph idx="1"/>
          </p:nvPr>
        </p:nvSpPr>
        <p:spPr>
          <a:xfrm>
            <a:off x="902189" y="1508760"/>
            <a:ext cx="7338060" cy="3154680"/>
          </a:xfrm>
        </p:spPr>
        <p:txBody>
          <a:bodyPr>
            <a:normAutofit/>
          </a:bodyPr>
          <a:lstStyle/>
          <a:p>
            <a:r>
              <a:rPr lang="en-US" dirty="0"/>
              <a:t>XAML learning curve</a:t>
            </a:r>
          </a:p>
          <a:p>
            <a:r>
              <a:rPr lang="en-US" dirty="0"/>
              <a:t>No C++ support</a:t>
            </a:r>
          </a:p>
          <a:p>
            <a:r>
              <a:rPr lang="en-US" dirty="0"/>
              <a:t>No dark mode switching (yet)</a:t>
            </a:r>
          </a:p>
          <a:p>
            <a:r>
              <a:rPr lang="en-US" dirty="0"/>
              <a:t>No current support for Fluent Design</a:t>
            </a:r>
          </a:p>
          <a:p>
            <a:pPr lvl="1"/>
            <a:r>
              <a:rPr lang="en-US" dirty="0"/>
              <a:t>Default UI still looks like Windows 7 or Vista</a:t>
            </a:r>
          </a:p>
          <a:p>
            <a:r>
              <a:rPr lang="en-US" dirty="0"/>
              <a:t>Better for Touch and Pen input but not best in class</a:t>
            </a:r>
          </a:p>
          <a:p>
            <a:r>
              <a:rPr lang="en-US" dirty="0"/>
              <a:t>UI Performance Not as optimized as UWP/</a:t>
            </a:r>
            <a:r>
              <a:rPr lang="en-US" dirty="0" err="1"/>
              <a:t>WinUI</a:t>
            </a:r>
            <a:endParaRPr lang="en-US" dirty="0"/>
          </a:p>
        </p:txBody>
      </p:sp>
    </p:spTree>
    <p:extLst>
      <p:ext uri="{BB962C8B-B14F-4D97-AF65-F5344CB8AC3E}">
        <p14:creationId xmlns:p14="http://schemas.microsoft.com/office/powerpoint/2010/main" val="4105561382"/>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6580</Words>
  <Application>Microsoft Office PowerPoint</Application>
  <PresentationFormat>On-screen Show (16:9)</PresentationFormat>
  <Paragraphs>488</Paragraphs>
  <Slides>21</Slides>
  <Notes>20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21</vt:i4>
      </vt:variant>
    </vt:vector>
  </HeadingPairs>
  <TitlesOfParts>
    <vt:vector size="28" baseType="lpstr">
      <vt:lpstr>Arial</vt:lpstr>
      <vt:lpstr>Calibri</vt:lpstr>
      <vt:lpstr>Corbel</vt:lpstr>
      <vt:lpstr>Wingdings</vt:lpstr>
      <vt:lpstr>Custom Design</vt:lpstr>
      <vt:lpstr>Visual Studio Live! Austin 2018</vt:lpstr>
      <vt:lpstr>Banded</vt:lpstr>
      <vt:lpstr>Building a Native App for Windows in 2024</vt:lpstr>
      <vt:lpstr>About Me</vt:lpstr>
      <vt:lpstr>Agenda</vt:lpstr>
      <vt:lpstr>.NET Desktop App History</vt:lpstr>
      <vt:lpstr>User Interface Examples</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Leverage web skills on native platforms</vt:lpstr>
      <vt:lpstr>Uno Platform (or Avalonia UI) Advantages</vt:lpstr>
      <vt:lpstr>Uno Platform Drawbacks &amp; Demo</vt:lpstr>
      <vt:lpstr>Choosing a UI Framework for Windows</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2024-08-30T13:37:32Z</dcterms:modified>
</cp:coreProperties>
</file>